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882" r:id="rId2"/>
    <p:sldId id="1092" r:id="rId3"/>
    <p:sldId id="1090" r:id="rId4"/>
    <p:sldId id="1091" r:id="rId5"/>
    <p:sldId id="803" r:id="rId6"/>
    <p:sldId id="1021" r:id="rId7"/>
    <p:sldId id="1057" r:id="rId8"/>
    <p:sldId id="1064" r:id="rId9"/>
    <p:sldId id="1078" r:id="rId10"/>
    <p:sldId id="1076" r:id="rId11"/>
    <p:sldId id="831" r:id="rId12"/>
    <p:sldId id="1011" r:id="rId13"/>
    <p:sldId id="861" r:id="rId14"/>
    <p:sldId id="843" r:id="rId15"/>
    <p:sldId id="855" r:id="rId16"/>
    <p:sldId id="1089" r:id="rId17"/>
    <p:sldId id="1074" r:id="rId18"/>
    <p:sldId id="982" r:id="rId19"/>
    <p:sldId id="1079" r:id="rId20"/>
    <p:sldId id="1080" r:id="rId21"/>
    <p:sldId id="1094" r:id="rId22"/>
    <p:sldId id="1093" r:id="rId23"/>
    <p:sldId id="1081" r:id="rId24"/>
    <p:sldId id="1085" r:id="rId25"/>
    <p:sldId id="1082" r:id="rId26"/>
    <p:sldId id="1083" r:id="rId27"/>
    <p:sldId id="1084" r:id="rId28"/>
    <p:sldId id="1086" r:id="rId29"/>
    <p:sldId id="1088" r:id="rId30"/>
    <p:sldId id="1087" r:id="rId31"/>
  </p:sldIdLst>
  <p:sldSz cx="9144000" cy="6858000" type="screen4x3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sz="6600" kern="1200">
        <a:solidFill>
          <a:srgbClr val="CCFFCC"/>
        </a:solidFill>
        <a:latin typeface="Adobe Garamond Pro Italic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6600" kern="1200">
        <a:solidFill>
          <a:srgbClr val="CCFFCC"/>
        </a:solidFill>
        <a:latin typeface="Adobe Garamond Pro Italic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6600" kern="1200">
        <a:solidFill>
          <a:srgbClr val="CCFFCC"/>
        </a:solidFill>
        <a:latin typeface="Adobe Garamond Pro Italic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6600" kern="1200">
        <a:solidFill>
          <a:srgbClr val="CCFFCC"/>
        </a:solidFill>
        <a:latin typeface="Adobe Garamond Pro Italic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6600" kern="1200">
        <a:solidFill>
          <a:srgbClr val="CCFFCC"/>
        </a:solidFill>
        <a:latin typeface="Adobe Garamond Pro Italic" charset="0"/>
        <a:ea typeface="ＭＳ Ｐゴシック" charset="0"/>
        <a:cs typeface="+mn-cs"/>
      </a:defRPr>
    </a:lvl5pPr>
    <a:lvl6pPr marL="2286000" algn="l" defTabSz="457200" rtl="0" eaLnBrk="1" latinLnBrk="0" hangingPunct="1">
      <a:defRPr sz="6600" kern="1200">
        <a:solidFill>
          <a:srgbClr val="CCFFCC"/>
        </a:solidFill>
        <a:latin typeface="Adobe Garamond Pro Italic" charset="0"/>
        <a:ea typeface="ＭＳ Ｐゴシック" charset="0"/>
        <a:cs typeface="+mn-cs"/>
      </a:defRPr>
    </a:lvl6pPr>
    <a:lvl7pPr marL="2743200" algn="l" defTabSz="457200" rtl="0" eaLnBrk="1" latinLnBrk="0" hangingPunct="1">
      <a:defRPr sz="6600" kern="1200">
        <a:solidFill>
          <a:srgbClr val="CCFFCC"/>
        </a:solidFill>
        <a:latin typeface="Adobe Garamond Pro Italic" charset="0"/>
        <a:ea typeface="ＭＳ Ｐゴシック" charset="0"/>
        <a:cs typeface="+mn-cs"/>
      </a:defRPr>
    </a:lvl7pPr>
    <a:lvl8pPr marL="3200400" algn="l" defTabSz="457200" rtl="0" eaLnBrk="1" latinLnBrk="0" hangingPunct="1">
      <a:defRPr sz="6600" kern="1200">
        <a:solidFill>
          <a:srgbClr val="CCFFCC"/>
        </a:solidFill>
        <a:latin typeface="Adobe Garamond Pro Italic" charset="0"/>
        <a:ea typeface="ＭＳ Ｐゴシック" charset="0"/>
        <a:cs typeface="+mn-cs"/>
      </a:defRPr>
    </a:lvl8pPr>
    <a:lvl9pPr marL="3657600" algn="l" defTabSz="457200" rtl="0" eaLnBrk="1" latinLnBrk="0" hangingPunct="1">
      <a:defRPr sz="6600" kern="1200">
        <a:solidFill>
          <a:srgbClr val="CCFFCC"/>
        </a:solidFill>
        <a:latin typeface="Adobe Garamond Pro Italic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00"/>
    <a:srgbClr val="FFFFCC"/>
    <a:srgbClr val="2384AB"/>
    <a:srgbClr val="45AFD9"/>
    <a:srgbClr val="0AAC67"/>
    <a:srgbClr val="EDBBFF"/>
    <a:srgbClr val="FFC0FC"/>
    <a:srgbClr val="BE1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 showComments="0">
  <p:normalViewPr preferSingleView="1">
    <p:restoredLeft sz="25548" autoAdjust="0"/>
    <p:restoredTop sz="77063" autoAdjust="0"/>
  </p:normalViewPr>
  <p:slideViewPr>
    <p:cSldViewPr>
      <p:cViewPr>
        <p:scale>
          <a:sx n="100" d="100"/>
          <a:sy n="100" d="100"/>
        </p:scale>
        <p:origin x="-80" y="-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sv-SE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sv-SE"/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sv-SE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352EAFA6-E9F2-2442-B0CA-7C9CD4C97E2D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27747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sv-SE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sv-SE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sv-SE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52393BF1-40D1-3246-9C04-8A61275C196C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83043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AE7CB3-B350-7F4E-90AF-361B5AF2D8A6}" type="slidenum">
              <a:rPr lang="sv-SE"/>
              <a:pPr/>
              <a:t>1</a:t>
            </a:fld>
            <a:endParaRPr lang="sv-SE"/>
          </a:p>
        </p:txBody>
      </p:sp>
      <p:sp>
        <p:nvSpPr>
          <p:cNvPr id="14919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91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19482D-9682-1E43-92D4-489E615A6FEF}" type="slidenum">
              <a:rPr lang="sv-SE"/>
              <a:pPr/>
              <a:t>18</a:t>
            </a:fld>
            <a:endParaRPr lang="sv-SE"/>
          </a:p>
        </p:txBody>
      </p:sp>
      <p:sp>
        <p:nvSpPr>
          <p:cNvPr id="18544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54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GB"/>
              <a:t>Anne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5B04A5-E7C8-7A43-AD69-5E0CBCB06B4F}" type="slidenum">
              <a:rPr lang="sv-SE"/>
              <a:pPr/>
              <a:t>5</a:t>
            </a:fld>
            <a:endParaRPr lang="sv-SE"/>
          </a:p>
        </p:txBody>
      </p:sp>
      <p:sp>
        <p:nvSpPr>
          <p:cNvPr id="12871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8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GB">
                <a:latin typeface="Lucida Grande" charset="0"/>
              </a:rPr>
              <a:t>Henry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B38087-CF2B-224A-B053-A6726C801155}" type="slidenum">
              <a:rPr lang="sv-SE"/>
              <a:pPr>
                <a:defRPr/>
              </a:pPr>
              <a:t>6</a:t>
            </a:fld>
            <a:endParaRPr lang="sv-SE"/>
          </a:p>
        </p:txBody>
      </p:sp>
      <p:sp>
        <p:nvSpPr>
          <p:cNvPr id="18565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565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sv-S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BBC141-68B6-734F-92F1-42AA6D57FF5D}" type="slidenum">
              <a:rPr lang="sv-SE"/>
              <a:pPr/>
              <a:t>11</a:t>
            </a:fld>
            <a:endParaRPr lang="sv-SE"/>
          </a:p>
        </p:txBody>
      </p:sp>
      <p:sp>
        <p:nvSpPr>
          <p:cNvPr id="13445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4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sv-SE"/>
              <a:t>Anne</a:t>
            </a:r>
          </a:p>
          <a:p>
            <a:r>
              <a:rPr lang="sv-SE"/>
              <a:t>January 2006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C7179C-2D58-5E4C-AF78-036B053AD89D}" type="slidenum">
              <a:rPr lang="sv-SE"/>
              <a:pPr/>
              <a:t>12</a:t>
            </a:fld>
            <a:endParaRPr lang="sv-SE"/>
          </a:p>
        </p:txBody>
      </p:sp>
      <p:sp>
        <p:nvSpPr>
          <p:cNvPr id="14632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63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GB" sz="1400">
                <a:effectLst>
                  <a:outerShdw blurRad="38100" dist="38100" dir="2700000" algn="tl">
                    <a:srgbClr val="DDDDDD"/>
                  </a:outerShdw>
                </a:effectLst>
              </a:rPr>
              <a:t>Anne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035A3C-5F04-7844-9274-6EECA2EBADFB}" type="slidenum">
              <a:rPr lang="sv-SE"/>
              <a:pPr/>
              <a:t>13</a:t>
            </a:fld>
            <a:endParaRPr lang="sv-SE"/>
          </a:p>
        </p:txBody>
      </p:sp>
      <p:sp>
        <p:nvSpPr>
          <p:cNvPr id="14407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40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GB"/>
              <a:t>Anne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E1A223-3DB5-7D4F-92E1-CE9695B2AEF3}" type="slidenum">
              <a:rPr lang="sv-SE"/>
              <a:pPr/>
              <a:t>14</a:t>
            </a:fld>
            <a:endParaRPr lang="sv-SE"/>
          </a:p>
        </p:txBody>
      </p:sp>
      <p:sp>
        <p:nvSpPr>
          <p:cNvPr id="13690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69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GB" sz="1400">
                <a:effectLst>
                  <a:outerShdw blurRad="38100" dist="38100" dir="2700000" algn="tl">
                    <a:srgbClr val="DDDDDD"/>
                  </a:outerShdw>
                </a:effectLst>
              </a:rPr>
              <a:t>Anne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CCD60E-CD7F-E94E-9628-D2C5458818F8}" type="slidenum">
              <a:rPr lang="sv-SE"/>
              <a:pPr/>
              <a:t>15</a:t>
            </a:fld>
            <a:endParaRPr lang="sv-SE"/>
          </a:p>
        </p:txBody>
      </p:sp>
      <p:sp>
        <p:nvSpPr>
          <p:cNvPr id="14090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09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sv-SE"/>
              <a:t>Henry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94F31A5-A6D8-EE49-95EB-800494E67880}" type="slidenum">
              <a:rPr lang="en-GB"/>
              <a:pPr/>
              <a:t>17</a:t>
            </a:fld>
            <a:endParaRPr lang="en-GB"/>
          </a:p>
        </p:txBody>
      </p:sp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>
            <a:prstTxWarp prst="textNoShape">
              <a:avLst/>
            </a:prstTxWarp>
          </a:bodyPr>
          <a:lstStyle/>
          <a:p>
            <a:pPr algn="r">
              <a:lnSpc>
                <a:spcPct val="100000"/>
              </a:lnSpc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4881B55-2C39-4842-AF75-EE696B87CD5F}" type="slidenum">
              <a:rPr lang="en-GB" sz="1200">
                <a:solidFill>
                  <a:srgbClr val="CCFFCC"/>
                </a:solidFill>
                <a:latin typeface="Arial" charset="0"/>
                <a:ea typeface="ＭＳ Ｐゴシック" charset="-128"/>
                <a:cs typeface="ＭＳ Ｐゴシック" charset="-128"/>
              </a:rPr>
              <a:pPr algn="r">
                <a:lnSpc>
                  <a:spcPct val="100000"/>
                </a:lnSpc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17</a:t>
            </a:fld>
            <a:endParaRPr lang="en-GB" sz="1200">
              <a:solidFill>
                <a:srgbClr val="CCFFCC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66563" name="Text Box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6025" cy="41243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7F4ACB-15F8-1544-BC85-E2D7CB253553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8661993"/>
      </p:ext>
    </p:extLst>
  </p:cSld>
  <p:clrMapOvr>
    <a:masterClrMapping/>
  </p:clrMapOvr>
  <p:transition xmlns:p14="http://schemas.microsoft.com/office/powerpoint/2010/main"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3DFE08-203F-9B49-8FC4-F08D1AC36716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9778944"/>
      </p:ext>
    </p:extLst>
  </p:cSld>
  <p:clrMapOvr>
    <a:masterClrMapping/>
  </p:clrMapOvr>
  <p:transition xmlns:p14="http://schemas.microsoft.com/office/powerpoint/2010/main"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88BD4-449A-0E44-B675-0F5163B6BBD1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0785923"/>
      </p:ext>
    </p:extLst>
  </p:cSld>
  <p:clrMapOvr>
    <a:masterClrMapping/>
  </p:clrMapOvr>
  <p:transition xmlns:p14="http://schemas.microsoft.com/office/powerpoint/2010/main"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81C57-D23B-4D4D-967F-3DC8B3B2F912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5768082"/>
      </p:ext>
    </p:extLst>
  </p:cSld>
  <p:clrMapOvr>
    <a:masterClrMapping/>
  </p:clrMapOvr>
  <p:transition xmlns:p14="http://schemas.microsoft.com/office/powerpoint/2010/main"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B894C-0F9E-BA4A-B0CE-96F1087430BF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2454681"/>
      </p:ext>
    </p:extLst>
  </p:cSld>
  <p:clrMapOvr>
    <a:masterClrMapping/>
  </p:clrMapOvr>
  <p:transition xmlns:p14="http://schemas.microsoft.com/office/powerpoint/2010/main"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757774-DB82-C741-AE3E-D2A4F5F27E23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6530408"/>
      </p:ext>
    </p:extLst>
  </p:cSld>
  <p:clrMapOvr>
    <a:masterClrMapping/>
  </p:clrMapOvr>
  <p:transition xmlns:p14="http://schemas.microsoft.com/office/powerpoint/2010/main"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E11EBE-F62B-C440-A43E-467E46778D32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0128474"/>
      </p:ext>
    </p:extLst>
  </p:cSld>
  <p:clrMapOvr>
    <a:masterClrMapping/>
  </p:clrMapOvr>
  <p:transition xmlns:p14="http://schemas.microsoft.com/office/powerpoint/2010/main"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23F68B-6A76-CD4C-BBC6-A8F7D3275973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7217655"/>
      </p:ext>
    </p:extLst>
  </p:cSld>
  <p:clrMapOvr>
    <a:masterClrMapping/>
  </p:clrMapOvr>
  <p:transition xmlns:p14="http://schemas.microsoft.com/office/powerpoint/2010/main"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875305-5969-044A-92B1-B1B130EF5AFD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0960379"/>
      </p:ext>
    </p:extLst>
  </p:cSld>
  <p:clrMapOvr>
    <a:masterClrMapping/>
  </p:clrMapOvr>
  <p:transition xmlns:p14="http://schemas.microsoft.com/office/powerpoint/2010/main"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EE2DDB-3E93-B940-AD75-82E6CB1D58CD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5679044"/>
      </p:ext>
    </p:extLst>
  </p:cSld>
  <p:clrMapOvr>
    <a:masterClrMapping/>
  </p:clrMapOvr>
  <p:transition xmlns:p14="http://schemas.microsoft.com/office/powerpoint/2010/main"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AB7FE6-5FE1-E74F-B3DA-4F47DF039BE9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637277"/>
      </p:ext>
    </p:extLst>
  </p:cSld>
  <p:clrMapOvr>
    <a:masterClrMapping/>
  </p:clrMapOvr>
  <p:transition xmlns:p14="http://schemas.microsoft.com/office/powerpoint/2010/main"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6699"/>
            </a:gs>
            <a:gs pos="100000">
              <a:srgbClr val="006699">
                <a:gamma/>
                <a:tint val="66667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22B42AD9-CD12-8F4B-A99C-A949F4A60C9E}" type="slidenum">
              <a:rPr lang="sv-SE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 spd="med"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CCFFCC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CCFFCC"/>
          </a:solidFill>
          <a:latin typeface="Times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CCFFCC"/>
          </a:solidFill>
          <a:latin typeface="Times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CCFFCC"/>
          </a:solidFill>
          <a:latin typeface="Times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CCFFCC"/>
          </a:solidFill>
          <a:latin typeface="Times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CFFCC"/>
          </a:solidFill>
          <a:latin typeface="Times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CFFCC"/>
          </a:solidFill>
          <a:latin typeface="Times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CFFCC"/>
          </a:solidFill>
          <a:latin typeface="Times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CFFCC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60648"/>
            <a:ext cx="8147248" cy="2232248"/>
          </a:xfrm>
        </p:spPr>
        <p:txBody>
          <a:bodyPr anchor="t"/>
          <a:lstStyle/>
          <a:p>
            <a:r>
              <a:rPr lang="sv-SE" dirty="0" smtClean="0">
                <a:solidFill>
                  <a:schemeClr val="bg1"/>
                </a:solidFill>
              </a:rPr>
              <a:t>Heros, Helsingfors 120329</a:t>
            </a:r>
            <a:br>
              <a:rPr lang="sv-SE" dirty="0" smtClean="0">
                <a:solidFill>
                  <a:schemeClr val="bg1"/>
                </a:solidFill>
              </a:rPr>
            </a:br>
            <a:r>
              <a:rPr lang="sv-SE" dirty="0" smtClean="0">
                <a:solidFill>
                  <a:schemeClr val="bg1"/>
                </a:solidFill>
              </a:rPr>
              <a:t>Vård för papperslösa</a:t>
            </a:r>
            <a:br>
              <a:rPr lang="sv-SE" dirty="0" smtClean="0">
                <a:solidFill>
                  <a:schemeClr val="bg1"/>
                </a:solidFill>
              </a:rPr>
            </a:br>
            <a:r>
              <a:rPr lang="sv-SE" dirty="0" smtClean="0">
                <a:solidFill>
                  <a:schemeClr val="bg1"/>
                </a:solidFill>
              </a:rPr>
              <a:t>m.m.</a:t>
            </a:r>
            <a:br>
              <a:rPr lang="sv-SE" dirty="0" smtClean="0">
                <a:solidFill>
                  <a:schemeClr val="bg1"/>
                </a:solidFill>
              </a:rPr>
            </a:br>
            <a:r>
              <a:rPr lang="sv-SE" dirty="0" smtClean="0">
                <a:solidFill>
                  <a:schemeClr val="bg1"/>
                </a:solidFill>
              </a:rPr>
              <a:t/>
            </a:r>
            <a:br>
              <a:rPr lang="sv-SE" dirty="0" smtClean="0">
                <a:solidFill>
                  <a:schemeClr val="bg1"/>
                </a:solidFill>
              </a:rPr>
            </a:br>
            <a:r>
              <a:rPr lang="sv-SE" sz="2400" dirty="0" smtClean="0">
                <a:solidFill>
                  <a:schemeClr val="bg1"/>
                </a:solidFill>
              </a:rPr>
              <a:t/>
            </a:r>
            <a:br>
              <a:rPr lang="sv-SE" sz="2400" dirty="0" smtClean="0">
                <a:solidFill>
                  <a:schemeClr val="bg1"/>
                </a:solidFill>
              </a:rPr>
            </a:br>
            <a:endParaRPr lang="sv-SE" sz="2400" dirty="0"/>
          </a:p>
        </p:txBody>
      </p:sp>
      <p:sp>
        <p:nvSpPr>
          <p:cNvPr id="14909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3505200"/>
            <a:ext cx="8991600" cy="1143000"/>
          </a:xfrm>
        </p:spPr>
        <p:txBody>
          <a:bodyPr/>
          <a:lstStyle/>
          <a:p>
            <a:pPr>
              <a:lnSpc>
                <a:spcPct val="120000"/>
              </a:lnSpc>
              <a:tabLst>
                <a:tab pos="8763000" algn="r"/>
              </a:tabLst>
            </a:pPr>
            <a:r>
              <a:rPr lang="sv-SE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</a:t>
            </a:r>
          </a:p>
          <a:p>
            <a:pPr algn="l">
              <a:lnSpc>
                <a:spcPct val="120000"/>
              </a:lnSpc>
              <a:tabLst>
                <a:tab pos="8763000" algn="r"/>
              </a:tabLst>
            </a:pPr>
            <a:r>
              <a:rPr lang="sv-SE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</a:t>
            </a:r>
          </a:p>
        </p:txBody>
      </p:sp>
      <p:sp>
        <p:nvSpPr>
          <p:cNvPr id="1490949" name="Rectangle 5"/>
          <p:cNvSpPr>
            <a:spLocks noChangeArrowheads="1"/>
          </p:cNvSpPr>
          <p:nvPr/>
        </p:nvSpPr>
        <p:spPr bwMode="auto">
          <a:xfrm>
            <a:off x="152400" y="2411433"/>
            <a:ext cx="86106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endParaRPr lang="sv-SE" sz="1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0" hangingPunct="0"/>
            <a:endParaRPr lang="sv-SE" sz="1600" dirty="0">
              <a:solidFill>
                <a:srgbClr val="000000"/>
              </a:solidFill>
              <a:latin typeface="Verdana" charset="0"/>
            </a:endParaRPr>
          </a:p>
        </p:txBody>
      </p:sp>
      <p:pic>
        <p:nvPicPr>
          <p:cNvPr id="1490950" name="Picture 6" descr="Rosengrenska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573017"/>
            <a:ext cx="2075263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095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3573016"/>
            <a:ext cx="2885329" cy="151216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90953" name="Rectangle 9"/>
          <p:cNvSpPr>
            <a:spLocks noChangeArrowheads="1"/>
          </p:cNvSpPr>
          <p:nvPr/>
        </p:nvSpPr>
        <p:spPr bwMode="auto">
          <a:xfrm>
            <a:off x="1524000" y="2990064"/>
            <a:ext cx="5712296" cy="330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</a:pPr>
            <a:endParaRPr lang="sv-SE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sv-SE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Anne Sjögren</a:t>
            </a:r>
            <a:endParaRPr lang="sv-SE" sz="1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sv-SE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Sjuksköterska</a:t>
            </a:r>
          </a:p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sv-SE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Rosengrenska / Röda Korset</a:t>
            </a:r>
          </a:p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sv-SE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031 741 6207</a:t>
            </a:r>
          </a:p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sv-SE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Jourtelefon: 0704 066670</a:t>
            </a:r>
          </a:p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sv-SE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anne.sjogren@redcross.se</a:t>
            </a:r>
            <a:r>
              <a:rPr lang="sv-SE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sv-SE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kliniken@</a:t>
            </a:r>
            <a:r>
              <a:rPr lang="sv-SE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rosengrenska.org</a:t>
            </a:r>
            <a:endParaRPr lang="sv-SE" sz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sv-SE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Medlem av Sjuksköterskornas Etiska Råd</a:t>
            </a:r>
            <a:endParaRPr lang="sv-SE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3744416" cy="5544616"/>
          </a:xfrm>
        </p:spPr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220072" y="620688"/>
            <a:ext cx="3238128" cy="5544616"/>
          </a:xfrm>
        </p:spPr>
        <p:txBody>
          <a:bodyPr/>
          <a:lstStyle/>
          <a:p>
            <a:pPr marL="0" indent="0" algn="ctr">
              <a:buNone/>
            </a:pPr>
            <a:r>
              <a:rPr lang="sv-SE" sz="4800" b="1" dirty="0" smtClean="0"/>
              <a:t>PICUM:</a:t>
            </a:r>
            <a:br>
              <a:rPr lang="sv-SE" sz="4800" b="1" dirty="0" smtClean="0"/>
            </a:br>
            <a:r>
              <a:rPr lang="sv-SE" b="1" dirty="0" smtClean="0"/>
              <a:t/>
            </a:r>
            <a:br>
              <a:rPr lang="sv-SE" b="1" dirty="0" smtClean="0"/>
            </a:br>
            <a:r>
              <a:rPr lang="sv-SE" b="1" dirty="0" smtClean="0"/>
              <a:t>Access </a:t>
            </a:r>
            <a:r>
              <a:rPr lang="sv-SE" b="1" dirty="0" err="1"/>
              <a:t>to</a:t>
            </a:r>
            <a:r>
              <a:rPr lang="sv-SE" b="1" dirty="0"/>
              <a:t> Health Care for </a:t>
            </a:r>
            <a:r>
              <a:rPr lang="sv-SE" b="1" dirty="0" err="1"/>
              <a:t>Undocumented</a:t>
            </a:r>
            <a:r>
              <a:rPr lang="sv-SE" b="1" dirty="0"/>
              <a:t> Migrants </a:t>
            </a:r>
            <a:endParaRPr lang="sv-SE" b="1" dirty="0" smtClean="0"/>
          </a:p>
          <a:p>
            <a:pPr marL="0" indent="0" algn="ctr">
              <a:buNone/>
            </a:pPr>
            <a:r>
              <a:rPr lang="sv-SE" b="1" dirty="0" smtClean="0"/>
              <a:t>in</a:t>
            </a:r>
          </a:p>
          <a:p>
            <a:pPr marL="0" indent="0" algn="ctr">
              <a:buNone/>
            </a:pPr>
            <a:r>
              <a:rPr lang="sv-SE" b="1" dirty="0" smtClean="0"/>
              <a:t>11 </a:t>
            </a:r>
            <a:r>
              <a:rPr lang="sv-SE" b="1" dirty="0" err="1" smtClean="0"/>
              <a:t>countries</a:t>
            </a:r>
            <a:r>
              <a:rPr lang="sv-SE" b="1" dirty="0" smtClean="0"/>
              <a:t> in </a:t>
            </a:r>
            <a:r>
              <a:rPr lang="sv-SE" b="1" dirty="0" err="1" smtClean="0"/>
              <a:t>Europe</a:t>
            </a:r>
            <a:r>
              <a:rPr lang="sv-SE" b="1" dirty="0" smtClean="0"/>
              <a:t>  </a:t>
            </a:r>
          </a:p>
          <a:p>
            <a:pPr marL="0" indent="0" algn="ctr">
              <a:buNone/>
            </a:pPr>
            <a:r>
              <a:rPr lang="sv-SE" b="1" dirty="0" smtClean="0"/>
              <a:t>(</a:t>
            </a:r>
            <a:r>
              <a:rPr lang="sv-SE" b="1" dirty="0"/>
              <a:t>2007)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47" y="620689"/>
            <a:ext cx="3840426" cy="542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289330"/>
      </p:ext>
    </p:extLst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490" name="Rectangle 2"/>
          <p:cNvSpPr>
            <a:spLocks noChangeArrowheads="1"/>
          </p:cNvSpPr>
          <p:nvPr/>
        </p:nvSpPr>
        <p:spPr bwMode="auto">
          <a:xfrm>
            <a:off x="609600" y="5835650"/>
            <a:ext cx="8305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sv-SE" sz="3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http://ap.ohchr.org/documents/dpage_e.aspx?m=100</a:t>
            </a:r>
          </a:p>
        </p:txBody>
      </p:sp>
      <p:pic>
        <p:nvPicPr>
          <p:cNvPr id="13434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348"/>
          <a:stretch>
            <a:fillRect/>
          </a:stretch>
        </p:blipFill>
        <p:spPr bwMode="auto">
          <a:xfrm>
            <a:off x="1708150" y="381000"/>
            <a:ext cx="5683250" cy="5473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2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132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622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8675" y="0"/>
            <a:ext cx="45815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9028077"/>
      </p:ext>
    </p:extLst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9144000" cy="6477000"/>
          </a:xfrm>
        </p:spPr>
        <p:txBody>
          <a:bodyPr anchor="t"/>
          <a:lstStyle/>
          <a:p>
            <a:pPr algn="l">
              <a:lnSpc>
                <a:spcPct val="120000"/>
              </a:lnSpc>
            </a:pPr>
            <a:r>
              <a:rPr lang="sv-SE" sz="4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Sweden do not </a:t>
            </a:r>
            <a:r>
              <a:rPr lang="sv-SE" sz="4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give</a:t>
            </a:r>
            <a:r>
              <a:rPr lang="sv-SE" sz="4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v-SE" sz="4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health</a:t>
            </a:r>
            <a:r>
              <a:rPr lang="sv-SE" sz="4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v-SE" sz="4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care</a:t>
            </a:r>
            <a:r>
              <a:rPr lang="sv-SE" sz="4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v-SE" sz="4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</a:t>
            </a:r>
            <a:r>
              <a:rPr lang="sv-SE" sz="4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UM </a:t>
            </a:r>
            <a:r>
              <a:rPr lang="sv-SE" sz="4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after</a:t>
            </a:r>
            <a:r>
              <a:rPr lang="sv-SE" sz="4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v-SE" sz="4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needs</a:t>
            </a:r>
            <a:r>
              <a:rPr lang="sv-SE" sz="4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sv-SE" sz="4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scientifically</a:t>
            </a:r>
            <a:r>
              <a:rPr lang="sv-SE" sz="4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nor on </a:t>
            </a:r>
            <a:r>
              <a:rPr lang="sv-SE" sz="4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equal</a:t>
            </a:r>
            <a:r>
              <a:rPr lang="sv-SE" sz="4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basis. </a:t>
            </a:r>
            <a:r>
              <a:rPr lang="sv-SE" sz="4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How</a:t>
            </a:r>
            <a:r>
              <a:rPr lang="sv-SE" sz="4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is </a:t>
            </a:r>
            <a:r>
              <a:rPr lang="sv-SE" sz="4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that</a:t>
            </a:r>
            <a:r>
              <a:rPr lang="sv-SE" sz="4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v-SE" sz="4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according</a:t>
            </a:r>
            <a:r>
              <a:rPr lang="sv-SE" sz="4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v-SE" sz="4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</a:t>
            </a:r>
            <a:r>
              <a:rPr lang="sv-SE" sz="4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sv-S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sv-SE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sv-SE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sv-SE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sv-SE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sv-S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</a:t>
            </a:r>
            <a:r>
              <a:rPr lang="sv-SE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Humanitarian</a:t>
            </a:r>
            <a:r>
              <a:rPr lang="sv-S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v-SE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idéa</a:t>
            </a:r>
            <a:r>
              <a:rPr lang="sv-S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r>
              <a:rPr lang="sv-SE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v-S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sv-SE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sv-S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sv-SE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Ethics</a:t>
            </a:r>
            <a:r>
              <a:rPr lang="sv-S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v-SE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</a:t>
            </a:r>
            <a:r>
              <a:rPr lang="sv-S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the </a:t>
            </a:r>
            <a:r>
              <a:rPr lang="sv-SE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health</a:t>
            </a:r>
            <a:r>
              <a:rPr lang="sv-S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v-SE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care</a:t>
            </a:r>
            <a:r>
              <a:rPr lang="sv-S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r>
              <a:rPr lang="sv-SE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sv-SE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sv-SE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sv-S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Human </a:t>
            </a:r>
            <a:r>
              <a:rPr lang="sv-SE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Rights</a:t>
            </a:r>
            <a:r>
              <a:rPr lang="sv-S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r>
              <a:rPr lang="sv-SE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sv-SE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sv-SE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sv-S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Public Health </a:t>
            </a:r>
            <a:r>
              <a:rPr lang="sv-SE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issues</a:t>
            </a:r>
            <a:r>
              <a:rPr lang="sv-S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br>
              <a:rPr lang="sv-S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sv-SE" dirty="0">
              <a:solidFill>
                <a:srgbClr val="B3B3B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80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3962400" cy="6858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68069" name="Rectangle 5"/>
          <p:cNvSpPr>
            <a:spLocks noChangeArrowheads="1"/>
          </p:cNvSpPr>
          <p:nvPr/>
        </p:nvSpPr>
        <p:spPr bwMode="auto">
          <a:xfrm>
            <a:off x="5105400" y="113321"/>
            <a:ext cx="3810000" cy="65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</a:t>
            </a:r>
            <a:r>
              <a:rPr lang="sv-SE" sz="3600" b="1" dirty="0" err="1" smtClean="0">
                <a:solidFill>
                  <a:schemeClr val="bg1"/>
                </a:solidFill>
              </a:rPr>
              <a:t>Since</a:t>
            </a:r>
            <a:r>
              <a:rPr lang="sv-SE" sz="3600" b="1" dirty="0" smtClean="0">
                <a:solidFill>
                  <a:schemeClr val="bg1"/>
                </a:solidFill>
              </a:rPr>
              <a:t> 2007:</a:t>
            </a:r>
          </a:p>
          <a:p>
            <a:pPr algn="ctr"/>
            <a:r>
              <a:rPr lang="sv-SE" sz="3600" b="1" dirty="0" smtClean="0">
                <a:solidFill>
                  <a:schemeClr val="bg1"/>
                </a:solidFill>
              </a:rPr>
              <a:t>Right </a:t>
            </a:r>
            <a:r>
              <a:rPr lang="sv-SE" sz="3600" b="1" dirty="0" err="1">
                <a:solidFill>
                  <a:schemeClr val="bg1"/>
                </a:solidFill>
              </a:rPr>
              <a:t>to</a:t>
            </a:r>
            <a:r>
              <a:rPr lang="sv-SE" sz="3600" b="1" dirty="0">
                <a:solidFill>
                  <a:schemeClr val="bg1"/>
                </a:solidFill>
              </a:rPr>
              <a:t> Health Care-</a:t>
            </a:r>
            <a:r>
              <a:rPr lang="sv-SE" sz="3600" b="1" dirty="0" err="1">
                <a:solidFill>
                  <a:schemeClr val="bg1"/>
                </a:solidFill>
              </a:rPr>
              <a:t>Initiative</a:t>
            </a:r>
            <a:r>
              <a:rPr lang="sv-SE" sz="3600" b="1" dirty="0">
                <a:solidFill>
                  <a:schemeClr val="bg1"/>
                </a:solidFill>
              </a:rPr>
              <a:t>: </a:t>
            </a:r>
            <a:endParaRPr lang="sv-SE" sz="3600" b="1" dirty="0" smtClean="0">
              <a:solidFill>
                <a:schemeClr val="bg1"/>
              </a:solidFill>
            </a:endParaRPr>
          </a:p>
          <a:p>
            <a:pPr algn="ctr"/>
            <a:endParaRPr lang="sv-SE" sz="3600" b="1" dirty="0">
              <a:solidFill>
                <a:schemeClr val="bg1"/>
              </a:solidFill>
            </a:endParaRPr>
          </a:p>
          <a:p>
            <a:pPr algn="ctr"/>
            <a:r>
              <a:rPr lang="sv-SE" sz="3600" b="1" dirty="0" smtClean="0">
                <a:solidFill>
                  <a:schemeClr val="bg1"/>
                </a:solidFill>
              </a:rPr>
              <a:t>Common </a:t>
            </a:r>
            <a:r>
              <a:rPr lang="sv-SE" sz="3600" b="1" dirty="0" err="1">
                <a:solidFill>
                  <a:schemeClr val="bg1"/>
                </a:solidFill>
              </a:rPr>
              <a:t>standpoint</a:t>
            </a:r>
            <a:r>
              <a:rPr lang="sv-SE" sz="3600" b="1" dirty="0">
                <a:solidFill>
                  <a:schemeClr val="bg1"/>
                </a:solidFill>
              </a:rPr>
              <a:t> on </a:t>
            </a:r>
            <a:r>
              <a:rPr lang="sv-SE" sz="3600" b="1" dirty="0" err="1">
                <a:solidFill>
                  <a:schemeClr val="bg1"/>
                </a:solidFill>
              </a:rPr>
              <a:t>asylum</a:t>
            </a:r>
            <a:r>
              <a:rPr lang="sv-SE" sz="3600" b="1" dirty="0">
                <a:solidFill>
                  <a:schemeClr val="bg1"/>
                </a:solidFill>
              </a:rPr>
              <a:t> </a:t>
            </a:r>
            <a:r>
              <a:rPr lang="sv-SE" sz="3600" b="1" dirty="0" err="1">
                <a:solidFill>
                  <a:schemeClr val="bg1"/>
                </a:solidFill>
              </a:rPr>
              <a:t>seekers</a:t>
            </a:r>
            <a:r>
              <a:rPr lang="sv-SE" sz="3600" b="1" dirty="0">
                <a:solidFill>
                  <a:schemeClr val="bg1"/>
                </a:solidFill>
              </a:rPr>
              <a:t> and </a:t>
            </a:r>
            <a:r>
              <a:rPr lang="sv-SE" sz="3600" b="1" dirty="0" err="1">
                <a:solidFill>
                  <a:schemeClr val="bg1"/>
                </a:solidFill>
              </a:rPr>
              <a:t>other</a:t>
            </a:r>
            <a:r>
              <a:rPr lang="sv-SE" sz="3600" b="1" dirty="0">
                <a:solidFill>
                  <a:schemeClr val="bg1"/>
                </a:solidFill>
              </a:rPr>
              <a:t> </a:t>
            </a:r>
            <a:r>
              <a:rPr lang="sv-SE" sz="3600" b="1" dirty="0" err="1">
                <a:solidFill>
                  <a:schemeClr val="bg1"/>
                </a:solidFill>
              </a:rPr>
              <a:t>undocumented</a:t>
            </a:r>
            <a:r>
              <a:rPr lang="sv-SE" sz="3600" b="1" dirty="0">
                <a:solidFill>
                  <a:schemeClr val="bg1"/>
                </a:solidFill>
              </a:rPr>
              <a:t> </a:t>
            </a:r>
            <a:r>
              <a:rPr lang="sv-SE" sz="3600" b="1" dirty="0" smtClean="0">
                <a:solidFill>
                  <a:schemeClr val="bg1"/>
                </a:solidFill>
              </a:rPr>
              <a:t>persons, 2012 </a:t>
            </a:r>
          </a:p>
          <a:p>
            <a:pPr algn="ctr"/>
            <a:r>
              <a:rPr lang="sv-SE" sz="3600" b="1" dirty="0" smtClean="0">
                <a:solidFill>
                  <a:schemeClr val="bg1"/>
                </a:solidFill>
              </a:rPr>
              <a:t>62 organisations</a:t>
            </a:r>
            <a:r>
              <a:rPr lang="en-GB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</a:t>
            </a:r>
            <a:endParaRPr lang="en-GB" sz="3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  <a:p>
            <a:pPr algn="ctr"/>
            <a:r>
              <a:rPr lang="en-GB" sz="2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www.vardforpapperslosa.se</a:t>
            </a:r>
            <a:endParaRPr lang="en-GB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80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33400" y="303213"/>
            <a:ext cx="7315200" cy="6554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08003" name="Rectangle 3"/>
          <p:cNvSpPr>
            <a:spLocks noChangeArrowheads="1"/>
          </p:cNvSpPr>
          <p:nvPr/>
        </p:nvSpPr>
        <p:spPr bwMode="auto">
          <a:xfrm>
            <a:off x="6934200" y="2099867"/>
            <a:ext cx="2174875" cy="3693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sv-SE" sz="2900" dirty="0" err="1" smtClean="0">
                <a:solidFill>
                  <a:schemeClr val="bg1"/>
                </a:solidFill>
                <a:latin typeface="Times" charset="0"/>
              </a:rPr>
              <a:t>Since</a:t>
            </a:r>
            <a:r>
              <a:rPr lang="sv-SE" sz="2900" dirty="0" smtClean="0">
                <a:solidFill>
                  <a:schemeClr val="bg1"/>
                </a:solidFill>
                <a:latin typeface="Times" charset="0"/>
              </a:rPr>
              <a:t> </a:t>
            </a:r>
            <a:endParaRPr lang="sv-SE" sz="2900" dirty="0">
              <a:solidFill>
                <a:schemeClr val="bg1"/>
              </a:solidFill>
              <a:latin typeface="Times" charset="0"/>
            </a:endParaRPr>
          </a:p>
          <a:p>
            <a:pPr algn="ctr"/>
            <a:r>
              <a:rPr lang="sv-SE" sz="2900" dirty="0">
                <a:solidFill>
                  <a:schemeClr val="bg1"/>
                </a:solidFill>
                <a:latin typeface="Times" charset="0"/>
              </a:rPr>
              <a:t>2006 </a:t>
            </a:r>
          </a:p>
          <a:p>
            <a:pPr algn="ctr"/>
            <a:r>
              <a:rPr lang="sv-SE" sz="2900" dirty="0" err="1" smtClean="0">
                <a:solidFill>
                  <a:schemeClr val="bg1"/>
                </a:solidFill>
                <a:latin typeface="Times" charset="0"/>
              </a:rPr>
              <a:t>Local</a:t>
            </a:r>
            <a:r>
              <a:rPr lang="sv-SE" sz="2900" dirty="0" smtClean="0">
                <a:solidFill>
                  <a:schemeClr val="bg1"/>
                </a:solidFill>
                <a:latin typeface="Times" charset="0"/>
              </a:rPr>
              <a:t> PM in Hospitals and Regions in Sweden.</a:t>
            </a:r>
            <a:endParaRPr lang="sv-SE" sz="2900" dirty="0">
              <a:solidFill>
                <a:schemeClr val="bg1"/>
              </a:solidFill>
              <a:latin typeface="Times" charset="0"/>
            </a:endParaRPr>
          </a:p>
          <a:p>
            <a:pPr algn="ctr"/>
            <a:endParaRPr lang="sv-SE" sz="3000" dirty="0">
              <a:solidFill>
                <a:schemeClr val="bg1"/>
              </a:solidFill>
              <a:latin typeface="Times" charset="0"/>
            </a:endParaRPr>
          </a:p>
          <a:p>
            <a:pPr algn="ctr"/>
            <a:endParaRPr lang="sv-SE" sz="3000" dirty="0">
              <a:solidFill>
                <a:schemeClr val="bg1"/>
              </a:solidFill>
              <a:latin typeface="Time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>
                <a:solidFill>
                  <a:schemeClr val="bg1"/>
                </a:solidFill>
              </a:rPr>
              <a:t>Work</a:t>
            </a:r>
            <a:r>
              <a:rPr lang="sv-SE" dirty="0" smtClean="0">
                <a:solidFill>
                  <a:schemeClr val="bg1"/>
                </a:solidFill>
              </a:rPr>
              <a:t> </a:t>
            </a:r>
            <a:r>
              <a:rPr lang="sv-SE" dirty="0" err="1" smtClean="0">
                <a:solidFill>
                  <a:schemeClr val="bg1"/>
                </a:solidFill>
              </a:rPr>
              <a:t>to</a:t>
            </a:r>
            <a:r>
              <a:rPr lang="sv-SE" dirty="0" smtClean="0">
                <a:solidFill>
                  <a:schemeClr val="bg1"/>
                </a:solidFill>
              </a:rPr>
              <a:t> get patients in the </a:t>
            </a:r>
            <a:r>
              <a:rPr lang="sv-SE" dirty="0" err="1" smtClean="0">
                <a:solidFill>
                  <a:schemeClr val="bg1"/>
                </a:solidFill>
              </a:rPr>
              <a:t>regular</a:t>
            </a:r>
            <a:r>
              <a:rPr lang="sv-SE" dirty="0" smtClean="0">
                <a:solidFill>
                  <a:schemeClr val="bg1"/>
                </a:solidFill>
              </a:rPr>
              <a:t> </a:t>
            </a:r>
            <a:r>
              <a:rPr lang="sv-SE" dirty="0" err="1" smtClean="0">
                <a:solidFill>
                  <a:schemeClr val="bg1"/>
                </a:solidFill>
              </a:rPr>
              <a:t>health</a:t>
            </a:r>
            <a:r>
              <a:rPr lang="sv-SE" dirty="0" smtClean="0">
                <a:solidFill>
                  <a:schemeClr val="bg1"/>
                </a:solidFill>
              </a:rPr>
              <a:t> </a:t>
            </a:r>
            <a:r>
              <a:rPr lang="sv-SE" dirty="0" err="1" smtClean="0">
                <a:solidFill>
                  <a:schemeClr val="bg1"/>
                </a:solidFill>
              </a:rPr>
              <a:t>care</a:t>
            </a:r>
            <a:r>
              <a:rPr lang="sv-SE" dirty="0" smtClean="0">
                <a:solidFill>
                  <a:schemeClr val="bg1"/>
                </a:solidFill>
              </a:rPr>
              <a:t> …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Not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treat</a:t>
            </a:r>
            <a:r>
              <a:rPr lang="sv-SE" dirty="0" smtClean="0"/>
              <a:t> </a:t>
            </a:r>
            <a:r>
              <a:rPr lang="sv-SE" dirty="0" err="1" smtClean="0"/>
              <a:t>if</a:t>
            </a:r>
            <a:r>
              <a:rPr lang="sv-SE" dirty="0" smtClean="0"/>
              <a:t> </a:t>
            </a:r>
            <a:r>
              <a:rPr lang="sv-SE" dirty="0" err="1" smtClean="0"/>
              <a:t>there</a:t>
            </a:r>
            <a:r>
              <a:rPr lang="sv-SE" dirty="0" smtClean="0"/>
              <a:t> is </a:t>
            </a:r>
            <a:r>
              <a:rPr lang="sv-SE" dirty="0" err="1" smtClean="0"/>
              <a:t>possibility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get </a:t>
            </a:r>
            <a:r>
              <a:rPr lang="sv-SE" dirty="0" err="1" smtClean="0"/>
              <a:t>regular</a:t>
            </a:r>
            <a:r>
              <a:rPr lang="sv-SE" dirty="0" smtClean="0"/>
              <a:t> </a:t>
            </a:r>
            <a:r>
              <a:rPr lang="sv-SE" dirty="0" err="1" smtClean="0"/>
              <a:t>health</a:t>
            </a:r>
            <a:r>
              <a:rPr lang="sv-SE" dirty="0" smtClean="0"/>
              <a:t> </a:t>
            </a:r>
            <a:r>
              <a:rPr lang="sv-SE" dirty="0" err="1" smtClean="0"/>
              <a:t>care</a:t>
            </a:r>
            <a:endParaRPr lang="sv-SE" dirty="0" smtClean="0"/>
          </a:p>
          <a:p>
            <a:r>
              <a:rPr lang="sv-SE" dirty="0" err="1" smtClean="0"/>
              <a:t>Help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self-help</a:t>
            </a:r>
            <a:endParaRPr lang="sv-SE" dirty="0" smtClean="0"/>
          </a:p>
          <a:p>
            <a:r>
              <a:rPr lang="sv-SE" dirty="0" smtClean="0"/>
              <a:t>Contacts on all </a:t>
            </a:r>
            <a:r>
              <a:rPr lang="sv-SE" dirty="0" err="1" smtClean="0"/>
              <a:t>levels</a:t>
            </a:r>
            <a:endParaRPr lang="sv-SE" dirty="0"/>
          </a:p>
          <a:p>
            <a:r>
              <a:rPr lang="sv-SE" dirty="0" err="1" smtClean="0"/>
              <a:t>Networking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all </a:t>
            </a:r>
            <a:r>
              <a:rPr lang="sv-SE" dirty="0" err="1" smtClean="0"/>
              <a:t>good</a:t>
            </a:r>
            <a:r>
              <a:rPr lang="sv-SE" dirty="0" smtClean="0"/>
              <a:t> </a:t>
            </a:r>
            <a:r>
              <a:rPr lang="sv-SE" dirty="0" err="1" smtClean="0"/>
              <a:t>forces</a:t>
            </a:r>
            <a:endParaRPr lang="sv-SE" dirty="0" smtClean="0"/>
          </a:p>
          <a:p>
            <a:r>
              <a:rPr lang="sv-SE" dirty="0" err="1" smtClean="0"/>
              <a:t>Respect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rules</a:t>
            </a:r>
            <a:r>
              <a:rPr lang="sv-SE" dirty="0" smtClean="0"/>
              <a:t> and science</a:t>
            </a:r>
          </a:p>
          <a:p>
            <a:r>
              <a:rPr lang="sv-SE" dirty="0" err="1" smtClean="0"/>
              <a:t>Responsibility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the </a:t>
            </a:r>
            <a:r>
              <a:rPr lang="sv-SE" dirty="0" err="1" smtClean="0"/>
              <a:t>medical</a:t>
            </a:r>
            <a:r>
              <a:rPr lang="sv-SE" dirty="0" smtClean="0"/>
              <a:t> profession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10789503"/>
      </p:ext>
    </p:extLst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539750" y="3419475"/>
            <a:ext cx="8101013" cy="2295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88640"/>
            <a:ext cx="4347709" cy="6471746"/>
          </a:xfrm>
          <a:prstGeom prst="rect">
            <a:avLst/>
          </a:prstGeom>
          <a:ln w="19050" cmpd="sng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2" name="textruta 1"/>
          <p:cNvSpPr txBox="1"/>
          <p:nvPr/>
        </p:nvSpPr>
        <p:spPr>
          <a:xfrm>
            <a:off x="5292080" y="2420888"/>
            <a:ext cx="41733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7200" dirty="0" smtClean="0">
                <a:solidFill>
                  <a:schemeClr val="bg1"/>
                </a:solidFill>
              </a:rPr>
              <a:t>SOU</a:t>
            </a:r>
          </a:p>
          <a:p>
            <a:r>
              <a:rPr lang="sv-SE" sz="7200" dirty="0" smtClean="0">
                <a:solidFill>
                  <a:schemeClr val="bg1"/>
                </a:solidFill>
              </a:rPr>
              <a:t> 2011:48</a:t>
            </a:r>
            <a:endParaRPr lang="sv-SE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60240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5021263" cy="5943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53443" name="Rectangle 3"/>
          <p:cNvSpPr>
            <a:spLocks noChangeArrowheads="1"/>
          </p:cNvSpPr>
          <p:nvPr/>
        </p:nvSpPr>
        <p:spPr bwMode="auto">
          <a:xfrm>
            <a:off x="5943600" y="2468755"/>
            <a:ext cx="2743200" cy="232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endParaRPr lang="sv-SE" sz="25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  <a:p>
            <a:pPr algn="ctr"/>
            <a:r>
              <a:rPr lang="sv-SE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Hippokrates </a:t>
            </a:r>
          </a:p>
          <a:p>
            <a:pPr algn="ctr"/>
            <a:r>
              <a:rPr lang="sv-SE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ca. 460 </a:t>
            </a:r>
            <a:r>
              <a:rPr lang="sv-SE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B.C.</a:t>
            </a:r>
          </a:p>
          <a:p>
            <a:pPr algn="ctr"/>
            <a:r>
              <a:rPr lang="sv-SE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-</a:t>
            </a:r>
            <a:r>
              <a:rPr lang="sv-SE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370 </a:t>
            </a:r>
            <a:r>
              <a:rPr lang="sv-SE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B.C</a:t>
            </a:r>
            <a:endParaRPr lang="sv-SE" sz="25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  <a:p>
            <a:pPr algn="ctr"/>
            <a:endParaRPr lang="sv-SE" sz="25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  <a:p>
            <a:pPr algn="ctr"/>
            <a:r>
              <a:rPr lang="sv-SE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</a:t>
            </a:r>
            <a:endParaRPr lang="sv-SE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1152128"/>
          </a:xfrm>
        </p:spPr>
        <p:txBody>
          <a:bodyPr/>
          <a:lstStyle/>
          <a:p>
            <a:r>
              <a:rPr lang="sv-SE" sz="4800" dirty="0" smtClean="0">
                <a:solidFill>
                  <a:schemeClr val="bg1"/>
                </a:solidFill>
              </a:rPr>
              <a:t>Rosengrenska </a:t>
            </a:r>
            <a:r>
              <a:rPr lang="sv-SE" sz="4800" dirty="0" err="1" smtClean="0">
                <a:solidFill>
                  <a:schemeClr val="bg1"/>
                </a:solidFill>
              </a:rPr>
              <a:t>since</a:t>
            </a:r>
            <a:r>
              <a:rPr lang="sv-SE" sz="4800" dirty="0" smtClean="0">
                <a:solidFill>
                  <a:schemeClr val="bg1"/>
                </a:solidFill>
              </a:rPr>
              <a:t> 1998</a:t>
            </a:r>
            <a:endParaRPr lang="sv-SE" sz="4800" dirty="0">
              <a:solidFill>
                <a:schemeClr val="bg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5800" y="1340768"/>
            <a:ext cx="7772400" cy="4755232"/>
          </a:xfrm>
        </p:spPr>
        <p:txBody>
          <a:bodyPr/>
          <a:lstStyle/>
          <a:p>
            <a:r>
              <a:rPr lang="sv-SE" dirty="0" err="1" smtClean="0"/>
              <a:t>We</a:t>
            </a:r>
            <a:r>
              <a:rPr lang="sv-SE" dirty="0" smtClean="0"/>
              <a:t> </a:t>
            </a:r>
            <a:r>
              <a:rPr lang="sv-SE" dirty="0" err="1" smtClean="0"/>
              <a:t>began</a:t>
            </a:r>
            <a:r>
              <a:rPr lang="sv-SE" dirty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5 persons and a </a:t>
            </a:r>
            <a:r>
              <a:rPr lang="sv-SE" dirty="0" err="1" smtClean="0"/>
              <a:t>cellphone</a:t>
            </a:r>
            <a:r>
              <a:rPr lang="sv-SE" dirty="0" smtClean="0"/>
              <a:t> </a:t>
            </a:r>
          </a:p>
          <a:p>
            <a:r>
              <a:rPr lang="sv-SE" dirty="0" smtClean="0"/>
              <a:t>2004 </a:t>
            </a:r>
            <a:r>
              <a:rPr lang="sv-SE" dirty="0" err="1" smtClean="0"/>
              <a:t>we</a:t>
            </a:r>
            <a:r>
              <a:rPr lang="sv-SE" dirty="0" smtClean="0"/>
              <a:t> </a:t>
            </a:r>
            <a:r>
              <a:rPr lang="sv-SE" dirty="0" err="1" smtClean="0"/>
              <a:t>had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borrow</a:t>
            </a:r>
            <a:r>
              <a:rPr lang="sv-SE" dirty="0" smtClean="0"/>
              <a:t> a </a:t>
            </a:r>
            <a:r>
              <a:rPr lang="sv-SE" dirty="0" err="1" smtClean="0"/>
              <a:t>place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stay</a:t>
            </a:r>
            <a:endParaRPr lang="sv-SE" dirty="0" smtClean="0"/>
          </a:p>
          <a:p>
            <a:pPr marL="0" indent="0">
              <a:buNone/>
            </a:pPr>
            <a:endParaRPr lang="sv-SE" sz="4400" dirty="0" smtClean="0"/>
          </a:p>
          <a:p>
            <a:pPr marL="0" indent="0">
              <a:buNone/>
            </a:pPr>
            <a:r>
              <a:rPr lang="sv-SE" sz="4400" dirty="0" smtClean="0"/>
              <a:t>2008 + the Swedish </a:t>
            </a:r>
            <a:r>
              <a:rPr lang="sv-SE" sz="4400" dirty="0"/>
              <a:t>Red </a:t>
            </a:r>
            <a:r>
              <a:rPr lang="sv-SE" sz="4400" dirty="0" smtClean="0"/>
              <a:t>Cross </a:t>
            </a:r>
          </a:p>
          <a:p>
            <a:r>
              <a:rPr lang="sv-SE" dirty="0" smtClean="0"/>
              <a:t>29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March</a:t>
            </a:r>
            <a:r>
              <a:rPr lang="sv-SE" dirty="0" smtClean="0"/>
              <a:t> 2012 </a:t>
            </a:r>
            <a:r>
              <a:rPr lang="sv-SE" dirty="0" err="1" smtClean="0"/>
              <a:t>we</a:t>
            </a:r>
            <a:r>
              <a:rPr lang="sv-SE" dirty="0" smtClean="0"/>
              <a:t> </a:t>
            </a:r>
            <a:r>
              <a:rPr lang="sv-SE" dirty="0" err="1" smtClean="0"/>
              <a:t>are</a:t>
            </a:r>
            <a:r>
              <a:rPr lang="sv-SE" dirty="0" smtClean="0"/>
              <a:t> 2 366 on the list, </a:t>
            </a:r>
            <a:r>
              <a:rPr lang="sv-SE" dirty="0" err="1" smtClean="0"/>
              <a:t>have</a:t>
            </a:r>
            <a:r>
              <a:rPr lang="sv-SE" dirty="0" smtClean="0"/>
              <a:t> ”a </a:t>
            </a:r>
            <a:r>
              <a:rPr lang="sv-SE" dirty="0" err="1" smtClean="0"/>
              <a:t>clinic</a:t>
            </a:r>
            <a:r>
              <a:rPr lang="sv-SE" dirty="0" smtClean="0"/>
              <a:t>” </a:t>
            </a:r>
            <a:r>
              <a:rPr lang="sv-SE" dirty="0" err="1" smtClean="0"/>
              <a:t>once</a:t>
            </a:r>
            <a:r>
              <a:rPr lang="sv-SE" dirty="0" smtClean="0"/>
              <a:t> a </a:t>
            </a:r>
            <a:r>
              <a:rPr lang="sv-SE" dirty="0" err="1" smtClean="0"/>
              <a:t>week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70 patients</a:t>
            </a:r>
          </a:p>
          <a:p>
            <a:r>
              <a:rPr lang="sv-SE" dirty="0" smtClean="0"/>
              <a:t>A </a:t>
            </a:r>
            <a:r>
              <a:rPr lang="sv-SE" dirty="0" err="1" smtClean="0"/>
              <a:t>blog</a:t>
            </a:r>
            <a:r>
              <a:rPr lang="sv-SE" dirty="0" smtClean="0"/>
              <a:t>, meetings, </a:t>
            </a:r>
            <a:r>
              <a:rPr lang="sv-SE" dirty="0" err="1" smtClean="0"/>
              <a:t>news</a:t>
            </a:r>
            <a:r>
              <a:rPr lang="sv-SE" dirty="0"/>
              <a:t> </a:t>
            </a:r>
            <a:r>
              <a:rPr lang="sv-SE" dirty="0" err="1" smtClean="0"/>
              <a:t>once</a:t>
            </a:r>
            <a:r>
              <a:rPr lang="sv-SE" dirty="0" smtClean="0"/>
              <a:t> per </a:t>
            </a:r>
            <a:r>
              <a:rPr lang="sv-SE" dirty="0" err="1" smtClean="0"/>
              <a:t>month</a:t>
            </a:r>
            <a:endParaRPr lang="sv-SE" dirty="0" smtClean="0"/>
          </a:p>
          <a:p>
            <a:r>
              <a:rPr lang="sv-SE" dirty="0" smtClean="0"/>
              <a:t>8 </a:t>
            </a:r>
            <a:r>
              <a:rPr lang="sv-SE" dirty="0" err="1" smtClean="0"/>
              <a:t>sub-groups</a:t>
            </a:r>
            <a:r>
              <a:rPr lang="sv-SE" dirty="0"/>
              <a:t> </a:t>
            </a:r>
            <a:r>
              <a:rPr lang="sv-SE" dirty="0" err="1" smtClean="0"/>
              <a:t>etc</a:t>
            </a: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1306851444"/>
      </p:ext>
    </p:extLst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bg1"/>
                </a:solidFill>
              </a:rPr>
              <a:t>Simple </a:t>
            </a:r>
            <a:r>
              <a:rPr lang="sv-SE" dirty="0" err="1" smtClean="0">
                <a:solidFill>
                  <a:schemeClr val="bg1"/>
                </a:solidFill>
              </a:rPr>
              <a:t>mathematics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4400" dirty="0" err="1" smtClean="0"/>
              <a:t>People</a:t>
            </a:r>
            <a:r>
              <a:rPr lang="sv-SE" sz="4400" dirty="0" smtClean="0"/>
              <a:t> </a:t>
            </a:r>
            <a:r>
              <a:rPr lang="sv-SE" sz="4400" dirty="0" err="1" smtClean="0"/>
              <a:t>were</a:t>
            </a:r>
            <a:r>
              <a:rPr lang="sv-SE" sz="4400" dirty="0" smtClean="0"/>
              <a:t> </a:t>
            </a:r>
            <a:r>
              <a:rPr lang="sv-SE" sz="4400" dirty="0" err="1" smtClean="0"/>
              <a:t>without</a:t>
            </a:r>
            <a:r>
              <a:rPr lang="sv-SE" sz="4400" dirty="0" smtClean="0"/>
              <a:t> </a:t>
            </a:r>
            <a:r>
              <a:rPr lang="sv-SE" sz="4400" dirty="0" err="1" smtClean="0"/>
              <a:t>health</a:t>
            </a:r>
            <a:r>
              <a:rPr lang="sv-SE" sz="4400" dirty="0" smtClean="0"/>
              <a:t> </a:t>
            </a:r>
            <a:r>
              <a:rPr lang="sv-SE" sz="4400" dirty="0" err="1" smtClean="0"/>
              <a:t>care</a:t>
            </a:r>
            <a:endParaRPr lang="sv-SE" sz="4400" dirty="0" smtClean="0"/>
          </a:p>
          <a:p>
            <a:pPr marL="0" indent="0">
              <a:buNone/>
            </a:pPr>
            <a:r>
              <a:rPr lang="sv-SE" sz="4400" dirty="0" err="1" smtClean="0"/>
              <a:t>We</a:t>
            </a:r>
            <a:r>
              <a:rPr lang="sv-SE" sz="4400" dirty="0" smtClean="0"/>
              <a:t> </a:t>
            </a:r>
            <a:r>
              <a:rPr lang="sv-SE" sz="4400" dirty="0" err="1" smtClean="0"/>
              <a:t>know</a:t>
            </a:r>
            <a:r>
              <a:rPr lang="sv-SE" sz="4400" dirty="0" smtClean="0"/>
              <a:t> </a:t>
            </a:r>
            <a:r>
              <a:rPr lang="sv-SE" sz="4400" dirty="0" err="1" smtClean="0"/>
              <a:t>health</a:t>
            </a:r>
            <a:r>
              <a:rPr lang="sv-SE" sz="4400" dirty="0" smtClean="0"/>
              <a:t> </a:t>
            </a:r>
            <a:r>
              <a:rPr lang="sv-SE" sz="4400" dirty="0" err="1" smtClean="0"/>
              <a:t>care</a:t>
            </a:r>
            <a:endParaRPr lang="sv-SE" sz="4400" dirty="0" smtClean="0"/>
          </a:p>
          <a:p>
            <a:pPr marL="0" indent="0">
              <a:buNone/>
            </a:pPr>
            <a:endParaRPr lang="sv-SE" sz="4400" dirty="0"/>
          </a:p>
          <a:p>
            <a:pPr marL="0" indent="0">
              <a:buNone/>
            </a:pPr>
            <a:r>
              <a:rPr lang="sv-SE" sz="4400" dirty="0" err="1" smtClean="0"/>
              <a:t>But</a:t>
            </a:r>
            <a:r>
              <a:rPr lang="sv-SE" sz="4400" dirty="0" smtClean="0"/>
              <a:t> </a:t>
            </a:r>
            <a:r>
              <a:rPr lang="sv-SE" sz="4400" dirty="0" err="1" smtClean="0"/>
              <a:t>we</a:t>
            </a:r>
            <a:r>
              <a:rPr lang="sv-SE" sz="4400" dirty="0" smtClean="0"/>
              <a:t> </a:t>
            </a:r>
            <a:r>
              <a:rPr lang="sv-SE" sz="4400" dirty="0" err="1" smtClean="0"/>
              <a:t>realize</a:t>
            </a:r>
            <a:r>
              <a:rPr lang="sv-SE" sz="4400" dirty="0" smtClean="0"/>
              <a:t> </a:t>
            </a:r>
            <a:r>
              <a:rPr lang="sv-SE" sz="4400" dirty="0" err="1" smtClean="0"/>
              <a:t>more</a:t>
            </a:r>
            <a:r>
              <a:rPr lang="sv-SE" sz="4400" dirty="0" smtClean="0"/>
              <a:t> </a:t>
            </a:r>
            <a:r>
              <a:rPr lang="sv-SE" sz="4400" dirty="0" err="1" smtClean="0"/>
              <a:t>reasons</a:t>
            </a:r>
            <a:r>
              <a:rPr lang="sv-SE" sz="4400" dirty="0" smtClean="0"/>
              <a:t> …</a:t>
            </a:r>
          </a:p>
          <a:p>
            <a:endParaRPr lang="sv-SE" sz="4400" dirty="0"/>
          </a:p>
        </p:txBody>
      </p:sp>
    </p:spTree>
    <p:extLst>
      <p:ext uri="{BB962C8B-B14F-4D97-AF65-F5344CB8AC3E}">
        <p14:creationId xmlns:p14="http://schemas.microsoft.com/office/powerpoint/2010/main" val="511071355"/>
      </p:ext>
    </p:extLst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800" dirty="0" err="1" smtClean="0">
                <a:solidFill>
                  <a:schemeClr val="bg1"/>
                </a:solidFill>
              </a:rPr>
              <a:t>Since</a:t>
            </a:r>
            <a:r>
              <a:rPr lang="sv-SE" sz="4800" dirty="0" smtClean="0">
                <a:solidFill>
                  <a:schemeClr val="bg1"/>
                </a:solidFill>
              </a:rPr>
              <a:t> </a:t>
            </a:r>
            <a:r>
              <a:rPr lang="sv-SE" sz="4800" dirty="0" err="1" smtClean="0">
                <a:solidFill>
                  <a:schemeClr val="bg1"/>
                </a:solidFill>
              </a:rPr>
              <a:t>March</a:t>
            </a:r>
            <a:r>
              <a:rPr lang="sv-SE" sz="4800" dirty="0" smtClean="0">
                <a:solidFill>
                  <a:schemeClr val="bg1"/>
                </a:solidFill>
              </a:rPr>
              <a:t> 2004 </a:t>
            </a:r>
            <a:endParaRPr lang="sv-SE" sz="4800" dirty="0">
              <a:solidFill>
                <a:schemeClr val="bg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A </a:t>
            </a:r>
            <a:r>
              <a:rPr lang="sv-SE" dirty="0" err="1" smtClean="0"/>
              <a:t>clinic</a:t>
            </a:r>
            <a:r>
              <a:rPr lang="sv-SE" dirty="0" smtClean="0"/>
              <a:t> </a:t>
            </a:r>
            <a:r>
              <a:rPr lang="sv-SE" dirty="0" err="1" smtClean="0"/>
              <a:t>once</a:t>
            </a:r>
            <a:r>
              <a:rPr lang="sv-SE" dirty="0" smtClean="0"/>
              <a:t> per </a:t>
            </a:r>
            <a:r>
              <a:rPr lang="sv-SE" dirty="0" err="1" smtClean="0"/>
              <a:t>week</a:t>
            </a:r>
            <a:r>
              <a:rPr lang="sv-SE" dirty="0" smtClean="0"/>
              <a:t>, </a:t>
            </a:r>
            <a:r>
              <a:rPr lang="sv-SE" dirty="0" err="1" smtClean="0"/>
              <a:t>open</a:t>
            </a:r>
            <a:r>
              <a:rPr lang="sv-SE" dirty="0" smtClean="0"/>
              <a:t> </a:t>
            </a:r>
            <a:r>
              <a:rPr lang="sv-SE" dirty="0" err="1" smtClean="0"/>
              <a:t>every</a:t>
            </a:r>
            <a:r>
              <a:rPr lang="sv-SE" dirty="0" smtClean="0"/>
              <a:t> </a:t>
            </a:r>
            <a:r>
              <a:rPr lang="sv-SE" dirty="0" err="1" smtClean="0"/>
              <a:t>week</a:t>
            </a:r>
            <a:r>
              <a:rPr lang="sv-SE" dirty="0" smtClean="0"/>
              <a:t>:</a:t>
            </a:r>
          </a:p>
          <a:p>
            <a:r>
              <a:rPr lang="sv-SE" dirty="0" smtClean="0"/>
              <a:t>35 </a:t>
            </a:r>
            <a:r>
              <a:rPr lang="sv-SE" dirty="0" err="1" smtClean="0"/>
              <a:t>volonteers</a:t>
            </a:r>
            <a:r>
              <a:rPr lang="sv-SE" dirty="0"/>
              <a:t> </a:t>
            </a:r>
            <a:r>
              <a:rPr lang="sv-SE" dirty="0" smtClean="0"/>
              <a:t>6 </a:t>
            </a:r>
            <a:r>
              <a:rPr lang="sv-SE" dirty="0" err="1" smtClean="0"/>
              <a:t>p.m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10 p.m.</a:t>
            </a:r>
          </a:p>
          <a:p>
            <a:r>
              <a:rPr lang="sv-SE" dirty="0" smtClean="0"/>
              <a:t>Medical </a:t>
            </a:r>
            <a:r>
              <a:rPr lang="sv-SE" dirty="0" err="1" smtClean="0"/>
              <a:t>care</a:t>
            </a:r>
            <a:r>
              <a:rPr lang="sv-SE" dirty="0" smtClean="0"/>
              <a:t>, </a:t>
            </a:r>
            <a:r>
              <a:rPr lang="sv-SE" dirty="0" err="1" smtClean="0"/>
              <a:t>doctors</a:t>
            </a:r>
            <a:r>
              <a:rPr lang="sv-SE" dirty="0" smtClean="0"/>
              <a:t>, </a:t>
            </a:r>
            <a:r>
              <a:rPr lang="sv-SE" dirty="0" err="1" smtClean="0"/>
              <a:t>nurses</a:t>
            </a:r>
            <a:r>
              <a:rPr lang="sv-SE" dirty="0" smtClean="0"/>
              <a:t>, </a:t>
            </a:r>
            <a:r>
              <a:rPr lang="sv-SE" dirty="0" err="1" smtClean="0"/>
              <a:t>psycologists</a:t>
            </a:r>
            <a:r>
              <a:rPr lang="sv-SE" dirty="0" smtClean="0"/>
              <a:t>, </a:t>
            </a:r>
            <a:r>
              <a:rPr lang="sv-SE" dirty="0" err="1" smtClean="0"/>
              <a:t>fysioterapists</a:t>
            </a:r>
            <a:r>
              <a:rPr lang="sv-SE" dirty="0" smtClean="0"/>
              <a:t>, dentists, receptionists, medicine, </a:t>
            </a:r>
            <a:r>
              <a:rPr lang="sv-SE" dirty="0" err="1" smtClean="0"/>
              <a:t>interpretators</a:t>
            </a:r>
            <a:r>
              <a:rPr lang="sv-SE" dirty="0" smtClean="0"/>
              <a:t> …</a:t>
            </a:r>
          </a:p>
          <a:p>
            <a:endParaRPr lang="sv-SE" dirty="0" smtClean="0"/>
          </a:p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1487057377"/>
      </p:ext>
    </p:extLst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bg1"/>
                </a:solidFill>
              </a:rPr>
              <a:t>The </a:t>
            </a:r>
            <a:r>
              <a:rPr lang="sv-SE" dirty="0" err="1" smtClean="0">
                <a:solidFill>
                  <a:schemeClr val="bg1"/>
                </a:solidFill>
              </a:rPr>
              <a:t>church</a:t>
            </a:r>
            <a:r>
              <a:rPr lang="sv-SE" dirty="0" smtClean="0">
                <a:solidFill>
                  <a:schemeClr val="bg1"/>
                </a:solidFill>
              </a:rPr>
              <a:t> situation at </a:t>
            </a:r>
            <a:r>
              <a:rPr lang="sv-SE" dirty="0" err="1" smtClean="0">
                <a:solidFill>
                  <a:schemeClr val="bg1"/>
                </a:solidFill>
              </a:rPr>
              <a:t>that</a:t>
            </a:r>
            <a:r>
              <a:rPr lang="sv-SE" dirty="0" smtClean="0">
                <a:solidFill>
                  <a:schemeClr val="bg1"/>
                </a:solidFill>
              </a:rPr>
              <a:t> </a:t>
            </a:r>
            <a:r>
              <a:rPr lang="sv-SE" dirty="0" err="1" smtClean="0">
                <a:solidFill>
                  <a:schemeClr val="bg1"/>
                </a:solidFill>
              </a:rPr>
              <a:t>time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/>
              <a:t>Segregated</a:t>
            </a:r>
            <a:r>
              <a:rPr lang="sv-SE" dirty="0" smtClean="0"/>
              <a:t> area</a:t>
            </a:r>
          </a:p>
          <a:p>
            <a:r>
              <a:rPr lang="sv-SE" dirty="0" err="1" smtClean="0"/>
              <a:t>Poorness</a:t>
            </a:r>
            <a:endParaRPr lang="sv-SE" dirty="0" smtClean="0"/>
          </a:p>
          <a:p>
            <a:r>
              <a:rPr lang="sv-SE" dirty="0" smtClean="0"/>
              <a:t>All </a:t>
            </a:r>
            <a:r>
              <a:rPr lang="sv-SE" dirty="0" err="1" smtClean="0"/>
              <a:t>criteria</a:t>
            </a:r>
            <a:r>
              <a:rPr lang="sv-SE" dirty="0" smtClean="0"/>
              <a:t> on … </a:t>
            </a:r>
          </a:p>
          <a:p>
            <a:endParaRPr lang="sv-SE" dirty="0"/>
          </a:p>
          <a:p>
            <a:r>
              <a:rPr lang="sv-SE" dirty="0" err="1" smtClean="0"/>
              <a:t>Tired</a:t>
            </a:r>
            <a:r>
              <a:rPr lang="sv-SE" dirty="0" smtClean="0"/>
              <a:t> </a:t>
            </a:r>
            <a:r>
              <a:rPr lang="sv-SE" dirty="0" err="1" smtClean="0"/>
              <a:t>workers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9537537"/>
      </p:ext>
    </p:extLst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1368152"/>
          </a:xfrm>
        </p:spPr>
        <p:txBody>
          <a:bodyPr/>
          <a:lstStyle/>
          <a:p>
            <a:r>
              <a:rPr lang="sv-SE" dirty="0" err="1" smtClean="0">
                <a:solidFill>
                  <a:schemeClr val="bg1"/>
                </a:solidFill>
              </a:rPr>
              <a:t>How</a:t>
            </a:r>
            <a:r>
              <a:rPr lang="sv-SE" dirty="0" smtClean="0">
                <a:solidFill>
                  <a:schemeClr val="bg1"/>
                </a:solidFill>
              </a:rPr>
              <a:t> </a:t>
            </a:r>
            <a:r>
              <a:rPr lang="sv-SE" dirty="0" err="1" smtClean="0">
                <a:solidFill>
                  <a:schemeClr val="bg1"/>
                </a:solidFill>
              </a:rPr>
              <a:t>to</a:t>
            </a:r>
            <a:r>
              <a:rPr lang="sv-SE" dirty="0" smtClean="0">
                <a:solidFill>
                  <a:schemeClr val="bg1"/>
                </a:solidFill>
              </a:rPr>
              <a:t> </a:t>
            </a:r>
            <a:r>
              <a:rPr lang="sv-SE" dirty="0" err="1" smtClean="0">
                <a:solidFill>
                  <a:schemeClr val="bg1"/>
                </a:solidFill>
              </a:rPr>
              <a:t>meet</a:t>
            </a:r>
            <a:r>
              <a:rPr lang="sv-SE" dirty="0" smtClean="0">
                <a:solidFill>
                  <a:schemeClr val="bg1"/>
                </a:solidFill>
              </a:rPr>
              <a:t> </a:t>
            </a:r>
            <a:r>
              <a:rPr lang="sv-SE" dirty="0" err="1" smtClean="0">
                <a:solidFill>
                  <a:schemeClr val="bg1"/>
                </a:solidFill>
              </a:rPr>
              <a:t>challenges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5800" y="1484784"/>
            <a:ext cx="7772400" cy="4611216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/>
              <a:t>To </a:t>
            </a:r>
            <a:r>
              <a:rPr lang="sv-SE" dirty="0" err="1" smtClean="0"/>
              <a:t>close</a:t>
            </a:r>
            <a:r>
              <a:rPr lang="sv-SE" dirty="0" smtClean="0"/>
              <a:t> </a:t>
            </a:r>
            <a:r>
              <a:rPr lang="sv-SE" dirty="0" err="1" smtClean="0"/>
              <a:t>out</a:t>
            </a: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To make </a:t>
            </a:r>
            <a:r>
              <a:rPr lang="sv-SE" dirty="0" err="1" smtClean="0"/>
              <a:t>more</a:t>
            </a:r>
            <a:r>
              <a:rPr lang="sv-SE" dirty="0" smtClean="0"/>
              <a:t> and </a:t>
            </a:r>
            <a:r>
              <a:rPr lang="sv-SE" dirty="0" err="1" smtClean="0"/>
              <a:t>more</a:t>
            </a:r>
            <a:r>
              <a:rPr lang="sv-SE" dirty="0" smtClean="0"/>
              <a:t> </a:t>
            </a:r>
            <a:r>
              <a:rPr lang="sv-SE" dirty="0" err="1" smtClean="0"/>
              <a:t>rules</a:t>
            </a: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To </a:t>
            </a:r>
            <a:r>
              <a:rPr lang="sv-SE" dirty="0" err="1" smtClean="0"/>
              <a:t>have</a:t>
            </a:r>
            <a:r>
              <a:rPr lang="sv-SE" dirty="0" smtClean="0"/>
              <a:t> </a:t>
            </a:r>
            <a:r>
              <a:rPr lang="sv-SE" dirty="0" err="1" smtClean="0"/>
              <a:t>more</a:t>
            </a:r>
            <a:r>
              <a:rPr lang="sv-SE" dirty="0" smtClean="0"/>
              <a:t> </a:t>
            </a:r>
            <a:r>
              <a:rPr lang="sv-SE" dirty="0" err="1" smtClean="0"/>
              <a:t>guards</a:t>
            </a:r>
            <a:r>
              <a:rPr lang="sv-SE" dirty="0" smtClean="0"/>
              <a:t>, </a:t>
            </a:r>
            <a:r>
              <a:rPr lang="sv-SE" dirty="0" err="1" smtClean="0"/>
              <a:t>employees</a:t>
            </a:r>
            <a:r>
              <a:rPr lang="sv-SE" dirty="0" smtClean="0"/>
              <a:t>, </a:t>
            </a:r>
            <a:r>
              <a:rPr lang="sv-SE" dirty="0" err="1" smtClean="0"/>
              <a:t>etc</a:t>
            </a:r>
            <a:endParaRPr lang="sv-SE" dirty="0" smtClean="0"/>
          </a:p>
          <a:p>
            <a:pPr marL="0" indent="0">
              <a:buNone/>
            </a:pPr>
            <a:r>
              <a:rPr lang="sv-SE" dirty="0"/>
              <a:t>o</a:t>
            </a:r>
            <a:r>
              <a:rPr lang="sv-SE" dirty="0" smtClean="0"/>
              <a:t>r</a:t>
            </a:r>
          </a:p>
          <a:p>
            <a:pPr marL="0" indent="0">
              <a:buNone/>
            </a:pPr>
            <a:r>
              <a:rPr lang="sv-SE" dirty="0" smtClean="0"/>
              <a:t>To </a:t>
            </a:r>
            <a:r>
              <a:rPr lang="sv-SE" dirty="0" err="1" smtClean="0"/>
              <a:t>open</a:t>
            </a:r>
            <a:r>
              <a:rPr lang="sv-SE" dirty="0" smtClean="0"/>
              <a:t> </a:t>
            </a:r>
            <a:r>
              <a:rPr lang="sv-SE" dirty="0" err="1" smtClean="0"/>
              <a:t>up</a:t>
            </a:r>
            <a:endParaRPr lang="sv-SE" dirty="0" smtClean="0"/>
          </a:p>
          <a:p>
            <a:pPr marL="0" indent="0">
              <a:buNone/>
            </a:pPr>
            <a:r>
              <a:rPr lang="sv-SE" dirty="0" err="1" smtClean="0"/>
              <a:t>Rely</a:t>
            </a:r>
            <a:r>
              <a:rPr lang="sv-SE" dirty="0" smtClean="0"/>
              <a:t> on </a:t>
            </a:r>
            <a:r>
              <a:rPr lang="sv-SE" dirty="0" err="1" smtClean="0"/>
              <a:t>people</a:t>
            </a:r>
            <a:r>
              <a:rPr lang="sv-SE" dirty="0" smtClean="0"/>
              <a:t> as </a:t>
            </a:r>
            <a:r>
              <a:rPr lang="sv-SE" dirty="0" err="1" smtClean="0"/>
              <a:t>resourses</a:t>
            </a:r>
            <a:endParaRPr lang="sv-SE" dirty="0" smtClean="0"/>
          </a:p>
          <a:p>
            <a:pPr marL="0" indent="0">
              <a:buNone/>
            </a:pPr>
            <a:r>
              <a:rPr lang="sv-SE" dirty="0" err="1" smtClean="0"/>
              <a:t>Open</a:t>
            </a:r>
            <a:r>
              <a:rPr lang="sv-SE" dirty="0" smtClean="0"/>
              <a:t> </a:t>
            </a:r>
            <a:r>
              <a:rPr lang="sv-SE" dirty="0" err="1" smtClean="0"/>
              <a:t>up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good</a:t>
            </a:r>
            <a:r>
              <a:rPr lang="sv-SE" dirty="0" smtClean="0"/>
              <a:t> </a:t>
            </a:r>
            <a:r>
              <a:rPr lang="sv-SE" dirty="0" err="1" smtClean="0"/>
              <a:t>forces</a:t>
            </a: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”Participation”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68435552"/>
      </p:ext>
    </p:extLst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bg1"/>
                </a:solidFill>
              </a:rPr>
              <a:t>At the same </a:t>
            </a:r>
            <a:r>
              <a:rPr lang="sv-SE" dirty="0" err="1" smtClean="0">
                <a:solidFill>
                  <a:schemeClr val="bg1"/>
                </a:solidFill>
              </a:rPr>
              <a:t>time</a:t>
            </a:r>
            <a:r>
              <a:rPr lang="sv-SE" dirty="0" smtClean="0">
                <a:solidFill>
                  <a:schemeClr val="bg1"/>
                </a:solidFill>
              </a:rPr>
              <a:t>: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Café +</a:t>
            </a:r>
            <a:r>
              <a:rPr lang="sv-SE" dirty="0" err="1" smtClean="0"/>
              <a:t>often</a:t>
            </a:r>
            <a:r>
              <a:rPr lang="sv-SE" dirty="0" smtClean="0"/>
              <a:t> </a:t>
            </a:r>
            <a:r>
              <a:rPr lang="sv-SE" dirty="0" err="1" smtClean="0"/>
              <a:t>food</a:t>
            </a:r>
            <a:r>
              <a:rPr lang="sv-SE" dirty="0" smtClean="0"/>
              <a:t> for </a:t>
            </a:r>
            <a:r>
              <a:rPr lang="sv-SE" dirty="0" err="1" smtClean="0"/>
              <a:t>free</a:t>
            </a:r>
            <a:r>
              <a:rPr lang="sv-SE" dirty="0" smtClean="0"/>
              <a:t>, 3-5 </a:t>
            </a:r>
            <a:r>
              <a:rPr lang="sv-SE" dirty="0"/>
              <a:t>o</a:t>
            </a:r>
            <a:r>
              <a:rPr lang="sv-SE" dirty="0" smtClean="0"/>
              <a:t>rganisations</a:t>
            </a:r>
          </a:p>
          <a:p>
            <a:r>
              <a:rPr lang="sv-SE" dirty="0" smtClean="0"/>
              <a:t>Second hand </a:t>
            </a:r>
            <a:r>
              <a:rPr lang="sv-SE" dirty="0" err="1" smtClean="0"/>
              <a:t>clothes</a:t>
            </a:r>
            <a:r>
              <a:rPr lang="sv-SE" dirty="0" smtClean="0"/>
              <a:t> for </a:t>
            </a:r>
            <a:r>
              <a:rPr lang="sv-SE" dirty="0" err="1" smtClean="0"/>
              <a:t>free</a:t>
            </a:r>
            <a:r>
              <a:rPr lang="sv-SE" dirty="0" smtClean="0"/>
              <a:t>, 3 org. </a:t>
            </a:r>
          </a:p>
          <a:p>
            <a:r>
              <a:rPr lang="sv-SE" dirty="0" err="1" smtClean="0"/>
              <a:t>Advises</a:t>
            </a:r>
            <a:r>
              <a:rPr lang="sv-SE" dirty="0" smtClean="0"/>
              <a:t> from </a:t>
            </a:r>
            <a:r>
              <a:rPr lang="sv-SE" dirty="0" err="1" smtClean="0"/>
              <a:t>lawyers</a:t>
            </a:r>
            <a:r>
              <a:rPr lang="sv-SE" dirty="0" smtClean="0"/>
              <a:t>, 2 </a:t>
            </a:r>
            <a:r>
              <a:rPr lang="sv-SE" dirty="0" err="1" smtClean="0"/>
              <a:t>org</a:t>
            </a:r>
            <a:endParaRPr lang="sv-SE" dirty="0" smtClean="0"/>
          </a:p>
          <a:p>
            <a:r>
              <a:rPr lang="sv-SE" dirty="0" smtClean="0"/>
              <a:t>Child-</a:t>
            </a:r>
            <a:r>
              <a:rPr lang="sv-SE" dirty="0" err="1" smtClean="0"/>
              <a:t>care</a:t>
            </a:r>
            <a:r>
              <a:rPr lang="sv-SE" dirty="0" smtClean="0"/>
              <a:t> 1 org.</a:t>
            </a:r>
          </a:p>
          <a:p>
            <a:r>
              <a:rPr lang="sv-SE" dirty="0" smtClean="0"/>
              <a:t>Eye-</a:t>
            </a:r>
            <a:r>
              <a:rPr lang="sv-SE" dirty="0" err="1" smtClean="0"/>
              <a:t>glasses</a:t>
            </a:r>
            <a:r>
              <a:rPr lang="sv-SE" dirty="0" smtClean="0"/>
              <a:t> 1 org.</a:t>
            </a:r>
          </a:p>
          <a:p>
            <a:r>
              <a:rPr lang="sv-SE" dirty="0" err="1" smtClean="0"/>
              <a:t>Trade</a:t>
            </a:r>
            <a:r>
              <a:rPr lang="sv-SE" dirty="0" smtClean="0"/>
              <a:t> union 2 org.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58863725"/>
      </p:ext>
    </p:extLst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4691608"/>
          </a:xfrm>
        </p:spPr>
        <p:txBody>
          <a:bodyPr/>
          <a:lstStyle/>
          <a:p>
            <a:r>
              <a:rPr lang="sv-SE" sz="8000" dirty="0" err="1" smtClean="0">
                <a:solidFill>
                  <a:schemeClr val="bg1"/>
                </a:solidFill>
              </a:rPr>
              <a:t>Everyone</a:t>
            </a:r>
            <a:r>
              <a:rPr lang="sv-SE" sz="8000" dirty="0" smtClean="0">
                <a:solidFill>
                  <a:schemeClr val="bg1"/>
                </a:solidFill>
              </a:rPr>
              <a:t> </a:t>
            </a:r>
            <a:br>
              <a:rPr lang="sv-SE" sz="8000" dirty="0" smtClean="0">
                <a:solidFill>
                  <a:schemeClr val="bg1"/>
                </a:solidFill>
              </a:rPr>
            </a:br>
            <a:r>
              <a:rPr lang="sv-SE" sz="8000" dirty="0" err="1" smtClean="0">
                <a:solidFill>
                  <a:schemeClr val="bg1"/>
                </a:solidFill>
              </a:rPr>
              <a:t>does</a:t>
            </a:r>
            <a:r>
              <a:rPr lang="sv-SE" sz="8000" dirty="0" smtClean="0">
                <a:solidFill>
                  <a:schemeClr val="bg1"/>
                </a:solidFill>
              </a:rPr>
              <a:t> </a:t>
            </a:r>
            <a:br>
              <a:rPr lang="sv-SE" sz="8000" dirty="0" smtClean="0">
                <a:solidFill>
                  <a:schemeClr val="bg1"/>
                </a:solidFill>
              </a:rPr>
            </a:br>
            <a:r>
              <a:rPr lang="sv-SE" sz="8000" dirty="0" err="1" smtClean="0">
                <a:solidFill>
                  <a:schemeClr val="bg1"/>
                </a:solidFill>
              </a:rPr>
              <a:t>what</a:t>
            </a:r>
            <a:r>
              <a:rPr lang="sv-SE" sz="8000" dirty="0" smtClean="0">
                <a:solidFill>
                  <a:schemeClr val="bg1"/>
                </a:solidFill>
              </a:rPr>
              <a:t> </a:t>
            </a:r>
            <a:r>
              <a:rPr lang="sv-SE" sz="8000" dirty="0" err="1" smtClean="0">
                <a:solidFill>
                  <a:schemeClr val="bg1"/>
                </a:solidFill>
              </a:rPr>
              <a:t>he</a:t>
            </a:r>
            <a:r>
              <a:rPr lang="sv-SE" sz="8000" dirty="0" smtClean="0">
                <a:solidFill>
                  <a:schemeClr val="bg1"/>
                </a:solidFill>
              </a:rPr>
              <a:t>/</a:t>
            </a:r>
            <a:r>
              <a:rPr lang="sv-SE" sz="8000" dirty="0" err="1" smtClean="0">
                <a:solidFill>
                  <a:schemeClr val="bg1"/>
                </a:solidFill>
              </a:rPr>
              <a:t>she</a:t>
            </a:r>
            <a:r>
              <a:rPr lang="sv-SE" sz="8000" dirty="0" smtClean="0">
                <a:solidFill>
                  <a:schemeClr val="bg1"/>
                </a:solidFill>
              </a:rPr>
              <a:t/>
            </a:r>
            <a:br>
              <a:rPr lang="sv-SE" sz="8000" dirty="0" smtClean="0">
                <a:solidFill>
                  <a:schemeClr val="bg1"/>
                </a:solidFill>
              </a:rPr>
            </a:br>
            <a:r>
              <a:rPr lang="sv-SE" sz="8000" dirty="0" smtClean="0">
                <a:solidFill>
                  <a:schemeClr val="bg1"/>
                </a:solidFill>
              </a:rPr>
              <a:t> is </a:t>
            </a:r>
            <a:r>
              <a:rPr lang="sv-SE" sz="8000" dirty="0" err="1" smtClean="0">
                <a:solidFill>
                  <a:schemeClr val="bg1"/>
                </a:solidFill>
              </a:rPr>
              <a:t>good</a:t>
            </a:r>
            <a:r>
              <a:rPr lang="sv-SE" sz="8000" dirty="0" smtClean="0">
                <a:solidFill>
                  <a:schemeClr val="bg1"/>
                </a:solidFill>
              </a:rPr>
              <a:t> at</a:t>
            </a:r>
            <a:endParaRPr lang="sv-SE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934318"/>
      </p:ext>
    </p:extLst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800" dirty="0" err="1" smtClean="0">
                <a:solidFill>
                  <a:schemeClr val="bg1"/>
                </a:solidFill>
              </a:rPr>
              <a:t>But</a:t>
            </a:r>
            <a:r>
              <a:rPr lang="sv-SE" sz="4800" dirty="0" smtClean="0">
                <a:solidFill>
                  <a:schemeClr val="bg1"/>
                </a:solidFill>
              </a:rPr>
              <a:t> </a:t>
            </a:r>
            <a:r>
              <a:rPr lang="sv-SE" sz="4800" dirty="0" err="1" smtClean="0">
                <a:solidFill>
                  <a:schemeClr val="bg1"/>
                </a:solidFill>
              </a:rPr>
              <a:t>there</a:t>
            </a:r>
            <a:r>
              <a:rPr lang="sv-SE" sz="4800" dirty="0" smtClean="0">
                <a:solidFill>
                  <a:schemeClr val="bg1"/>
                </a:solidFill>
              </a:rPr>
              <a:t> </a:t>
            </a:r>
            <a:r>
              <a:rPr lang="sv-SE" sz="4800" dirty="0" err="1" smtClean="0">
                <a:solidFill>
                  <a:schemeClr val="bg1"/>
                </a:solidFill>
              </a:rPr>
              <a:t>are</a:t>
            </a:r>
            <a:r>
              <a:rPr lang="sv-SE" sz="4800" dirty="0" smtClean="0">
                <a:solidFill>
                  <a:schemeClr val="bg1"/>
                </a:solidFill>
              </a:rPr>
              <a:t> </a:t>
            </a:r>
            <a:r>
              <a:rPr lang="sv-SE" sz="4800" dirty="0" err="1" smtClean="0">
                <a:solidFill>
                  <a:schemeClr val="bg1"/>
                </a:solidFill>
              </a:rPr>
              <a:t>also</a:t>
            </a:r>
            <a:r>
              <a:rPr lang="sv-SE" sz="4800" dirty="0" smtClean="0">
                <a:solidFill>
                  <a:schemeClr val="bg1"/>
                </a:solidFill>
              </a:rPr>
              <a:t> </a:t>
            </a:r>
            <a:br>
              <a:rPr lang="sv-SE" sz="4800" dirty="0" smtClean="0">
                <a:solidFill>
                  <a:schemeClr val="bg1"/>
                </a:solidFill>
              </a:rPr>
            </a:br>
            <a:r>
              <a:rPr lang="sv-SE" sz="4800" dirty="0" err="1" smtClean="0">
                <a:solidFill>
                  <a:schemeClr val="bg1"/>
                </a:solidFill>
              </a:rPr>
              <a:t>other</a:t>
            </a:r>
            <a:r>
              <a:rPr lang="sv-SE" sz="4800" dirty="0" smtClean="0">
                <a:solidFill>
                  <a:schemeClr val="bg1"/>
                </a:solidFill>
              </a:rPr>
              <a:t> </a:t>
            </a:r>
            <a:r>
              <a:rPr lang="sv-SE" sz="4800" dirty="0" err="1" smtClean="0">
                <a:solidFill>
                  <a:schemeClr val="bg1"/>
                </a:solidFill>
              </a:rPr>
              <a:t>values</a:t>
            </a:r>
            <a:r>
              <a:rPr lang="sv-SE" sz="4800" dirty="0" smtClean="0">
                <a:solidFill>
                  <a:schemeClr val="bg1"/>
                </a:solidFill>
              </a:rPr>
              <a:t>…</a:t>
            </a:r>
            <a:endParaRPr lang="sv-SE" sz="4800" dirty="0">
              <a:solidFill>
                <a:schemeClr val="bg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/>
              <a:t>True</a:t>
            </a:r>
            <a:r>
              <a:rPr lang="sv-SE" dirty="0" smtClean="0"/>
              <a:t> </a:t>
            </a:r>
            <a:r>
              <a:rPr lang="sv-SE" dirty="0" err="1" smtClean="0"/>
              <a:t>antirascism</a:t>
            </a:r>
            <a:endParaRPr lang="sv-SE" dirty="0" smtClean="0"/>
          </a:p>
          <a:p>
            <a:r>
              <a:rPr lang="sv-SE" dirty="0" err="1" smtClean="0"/>
              <a:t>Empowerment</a:t>
            </a:r>
            <a:endParaRPr lang="sv-SE" dirty="0" smtClean="0"/>
          </a:p>
          <a:p>
            <a:r>
              <a:rPr lang="sv-SE" dirty="0"/>
              <a:t>”</a:t>
            </a:r>
            <a:r>
              <a:rPr lang="sv-SE" dirty="0" err="1"/>
              <a:t>Family</a:t>
            </a:r>
            <a:r>
              <a:rPr lang="sv-SE" dirty="0" smtClean="0"/>
              <a:t>”</a:t>
            </a:r>
          </a:p>
          <a:p>
            <a:r>
              <a:rPr lang="sv-SE" dirty="0" err="1" smtClean="0"/>
              <a:t>Normalization</a:t>
            </a:r>
            <a:endParaRPr lang="sv-SE" dirty="0" smtClean="0"/>
          </a:p>
          <a:p>
            <a:r>
              <a:rPr lang="sv-SE" dirty="0" smtClean="0"/>
              <a:t>Organisation</a:t>
            </a:r>
          </a:p>
          <a:p>
            <a:r>
              <a:rPr lang="sv-SE" dirty="0" smtClean="0"/>
              <a:t>Participation</a:t>
            </a:r>
          </a:p>
          <a:p>
            <a:r>
              <a:rPr lang="sv-SE" dirty="0" err="1" smtClean="0"/>
              <a:t>Stabilisation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people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PTSD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51025582"/>
      </p:ext>
    </p:extLst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484784"/>
          </a:xfrm>
        </p:spPr>
        <p:txBody>
          <a:bodyPr/>
          <a:lstStyle/>
          <a:p>
            <a:r>
              <a:rPr lang="sv-SE" dirty="0" err="1" smtClean="0">
                <a:solidFill>
                  <a:schemeClr val="bg1"/>
                </a:solidFill>
              </a:rPr>
              <a:t>We</a:t>
            </a:r>
            <a:r>
              <a:rPr lang="sv-SE" dirty="0" smtClean="0">
                <a:solidFill>
                  <a:schemeClr val="bg1"/>
                </a:solidFill>
              </a:rPr>
              <a:t> </a:t>
            </a:r>
            <a:r>
              <a:rPr lang="sv-SE" dirty="0" err="1" smtClean="0">
                <a:solidFill>
                  <a:schemeClr val="bg1"/>
                </a:solidFill>
              </a:rPr>
              <a:t>also</a:t>
            </a:r>
            <a:r>
              <a:rPr lang="sv-SE" dirty="0" smtClean="0">
                <a:solidFill>
                  <a:schemeClr val="bg1"/>
                </a:solidFill>
              </a:rPr>
              <a:t> </a:t>
            </a:r>
            <a:r>
              <a:rPr lang="sv-SE" dirty="0" err="1" smtClean="0">
                <a:solidFill>
                  <a:schemeClr val="bg1"/>
                </a:solidFill>
              </a:rPr>
              <a:t>use</a:t>
            </a:r>
            <a:r>
              <a:rPr lang="sv-SE" dirty="0" smtClean="0">
                <a:solidFill>
                  <a:schemeClr val="bg1"/>
                </a:solidFill>
              </a:rPr>
              <a:t> it as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5800" y="1340768"/>
            <a:ext cx="7772400" cy="4755232"/>
          </a:xfrm>
        </p:spPr>
        <p:txBody>
          <a:bodyPr/>
          <a:lstStyle/>
          <a:p>
            <a:r>
              <a:rPr lang="sv-SE" dirty="0" smtClean="0"/>
              <a:t>A </a:t>
            </a:r>
            <a:r>
              <a:rPr lang="sv-SE" dirty="0" err="1" smtClean="0"/>
              <a:t>place</a:t>
            </a:r>
            <a:r>
              <a:rPr lang="sv-SE" dirty="0" smtClean="0"/>
              <a:t> for </a:t>
            </a:r>
            <a:r>
              <a:rPr lang="sv-SE" dirty="0" err="1" smtClean="0"/>
              <a:t>doctors</a:t>
            </a:r>
            <a:r>
              <a:rPr lang="sv-SE" dirty="0" smtClean="0"/>
              <a:t> and </a:t>
            </a:r>
            <a:r>
              <a:rPr lang="sv-SE" dirty="0" err="1" smtClean="0"/>
              <a:t>nurses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learn</a:t>
            </a:r>
            <a:r>
              <a:rPr lang="sv-SE" dirty="0" smtClean="0"/>
              <a:t> </a:t>
            </a:r>
            <a:r>
              <a:rPr lang="sv-SE" dirty="0" err="1" smtClean="0"/>
              <a:t>more</a:t>
            </a:r>
            <a:r>
              <a:rPr lang="sv-SE" dirty="0" smtClean="0"/>
              <a:t>, </a:t>
            </a:r>
            <a:r>
              <a:rPr lang="sv-SE" dirty="0" err="1" smtClean="0"/>
              <a:t>useful</a:t>
            </a:r>
            <a:r>
              <a:rPr lang="sv-SE" dirty="0" smtClean="0"/>
              <a:t> in the </a:t>
            </a:r>
            <a:r>
              <a:rPr lang="sv-SE" dirty="0" err="1" smtClean="0"/>
              <a:t>regular</a:t>
            </a:r>
            <a:r>
              <a:rPr lang="sv-SE" dirty="0" smtClean="0"/>
              <a:t> </a:t>
            </a:r>
            <a:r>
              <a:rPr lang="sv-SE" dirty="0" err="1" smtClean="0"/>
              <a:t>health</a:t>
            </a:r>
            <a:r>
              <a:rPr lang="sv-SE" dirty="0" smtClean="0"/>
              <a:t> </a:t>
            </a:r>
            <a:r>
              <a:rPr lang="sv-SE" dirty="0" err="1" smtClean="0"/>
              <a:t>care</a:t>
            </a:r>
            <a:endParaRPr lang="sv-SE" dirty="0" smtClean="0"/>
          </a:p>
          <a:p>
            <a:endParaRPr lang="sv-SE" dirty="0" smtClean="0"/>
          </a:p>
          <a:p>
            <a:r>
              <a:rPr lang="sv-SE" dirty="0" smtClean="0"/>
              <a:t>For artists, </a:t>
            </a:r>
            <a:r>
              <a:rPr lang="sv-SE" dirty="0" err="1" smtClean="0"/>
              <a:t>photographers</a:t>
            </a:r>
            <a:r>
              <a:rPr lang="sv-SE" dirty="0" smtClean="0"/>
              <a:t>, journalists, researchers </a:t>
            </a:r>
            <a:r>
              <a:rPr lang="sv-SE" dirty="0" err="1" smtClean="0"/>
              <a:t>etc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meet</a:t>
            </a:r>
            <a:r>
              <a:rPr lang="sv-SE" dirty="0" smtClean="0"/>
              <a:t> </a:t>
            </a:r>
            <a:r>
              <a:rPr lang="sv-SE" dirty="0" err="1" smtClean="0"/>
              <a:t>this</a:t>
            </a:r>
            <a:r>
              <a:rPr lang="sv-SE" dirty="0" smtClean="0"/>
              <a:t> </a:t>
            </a:r>
            <a:r>
              <a:rPr lang="sv-SE" dirty="0" err="1" smtClean="0"/>
              <a:t>group</a:t>
            </a:r>
            <a:r>
              <a:rPr lang="sv-SE" dirty="0" smtClean="0"/>
              <a:t> </a:t>
            </a:r>
            <a:r>
              <a:rPr lang="sv-SE" dirty="0" err="1" smtClean="0"/>
              <a:t>themselves</a:t>
            </a:r>
            <a:endParaRPr lang="sv-SE" dirty="0" smtClean="0"/>
          </a:p>
          <a:p>
            <a:endParaRPr lang="sv-SE" dirty="0"/>
          </a:p>
          <a:p>
            <a:r>
              <a:rPr lang="sv-SE" dirty="0" smtClean="0"/>
              <a:t>For </a:t>
            </a:r>
            <a:r>
              <a:rPr lang="sv-SE" dirty="0" err="1" smtClean="0"/>
              <a:t>contacts</a:t>
            </a:r>
            <a:r>
              <a:rPr lang="sv-SE" dirty="0" smtClean="0"/>
              <a:t> in </a:t>
            </a:r>
            <a:r>
              <a:rPr lang="sv-SE" dirty="0" err="1" smtClean="0"/>
              <a:t>universities</a:t>
            </a:r>
            <a:r>
              <a:rPr lang="sv-SE" dirty="0" smtClean="0"/>
              <a:t>, </a:t>
            </a:r>
            <a:r>
              <a:rPr lang="sv-SE" dirty="0" err="1" smtClean="0"/>
              <a:t>society</a:t>
            </a:r>
            <a:r>
              <a:rPr lang="sv-SE" dirty="0" smtClean="0"/>
              <a:t>, </a:t>
            </a:r>
            <a:r>
              <a:rPr lang="sv-SE" dirty="0" err="1" smtClean="0"/>
              <a:t>churches</a:t>
            </a:r>
            <a:r>
              <a:rPr lang="sv-SE" dirty="0" smtClean="0"/>
              <a:t>, organisations </a:t>
            </a:r>
            <a:r>
              <a:rPr lang="sv-SE" dirty="0" err="1" smtClean="0"/>
              <a:t>outside</a:t>
            </a:r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8448988"/>
      </p:ext>
    </p:extLst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5400" dirty="0" smtClean="0">
                <a:solidFill>
                  <a:schemeClr val="bg1"/>
                </a:solidFill>
              </a:rPr>
              <a:t>A </a:t>
            </a:r>
            <a:r>
              <a:rPr lang="sv-SE" sz="5400" dirty="0" err="1" smtClean="0">
                <a:solidFill>
                  <a:schemeClr val="bg1"/>
                </a:solidFill>
              </a:rPr>
              <a:t>Changing</a:t>
            </a:r>
            <a:r>
              <a:rPr lang="sv-SE" sz="5400" dirty="0" smtClean="0">
                <a:solidFill>
                  <a:schemeClr val="bg1"/>
                </a:solidFill>
              </a:rPr>
              <a:t> World</a:t>
            </a:r>
            <a:endParaRPr lang="sv-SE" sz="5400" dirty="0">
              <a:solidFill>
                <a:schemeClr val="bg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/>
              <a:t>We</a:t>
            </a:r>
            <a:r>
              <a:rPr lang="sv-SE" dirty="0" smtClean="0"/>
              <a:t> </a:t>
            </a:r>
            <a:r>
              <a:rPr lang="sv-SE" dirty="0" err="1" smtClean="0"/>
              <a:t>meet</a:t>
            </a:r>
            <a:r>
              <a:rPr lang="sv-SE" dirty="0" smtClean="0"/>
              <a:t> </a:t>
            </a:r>
            <a:r>
              <a:rPr lang="sv-SE" dirty="0" err="1" smtClean="0"/>
              <a:t>people</a:t>
            </a:r>
            <a:r>
              <a:rPr lang="sv-SE" dirty="0" smtClean="0"/>
              <a:t> from the </a:t>
            </a:r>
            <a:r>
              <a:rPr lang="sv-SE" dirty="0" err="1" smtClean="0"/>
              <a:t>places</a:t>
            </a:r>
            <a:r>
              <a:rPr lang="sv-SE" dirty="0" smtClean="0"/>
              <a:t> </a:t>
            </a:r>
            <a:r>
              <a:rPr lang="sv-SE" dirty="0" err="1" smtClean="0"/>
              <a:t>where</a:t>
            </a:r>
            <a:r>
              <a:rPr lang="sv-SE" dirty="0" smtClean="0"/>
              <a:t> </a:t>
            </a:r>
            <a:r>
              <a:rPr lang="sv-SE" dirty="0" err="1" smtClean="0"/>
              <a:t>it´s</a:t>
            </a:r>
            <a:r>
              <a:rPr lang="sv-SE" dirty="0" smtClean="0"/>
              <a:t> </a:t>
            </a:r>
            <a:r>
              <a:rPr lang="sv-SE" dirty="0" err="1" smtClean="0"/>
              <a:t>war</a:t>
            </a:r>
            <a:r>
              <a:rPr lang="sv-SE" dirty="0" smtClean="0"/>
              <a:t> and…</a:t>
            </a:r>
          </a:p>
          <a:p>
            <a:r>
              <a:rPr lang="sv-SE" dirty="0" smtClean="0"/>
              <a:t>1998 </a:t>
            </a:r>
            <a:r>
              <a:rPr lang="sv-SE" dirty="0" err="1" smtClean="0"/>
              <a:t>people</a:t>
            </a:r>
            <a:r>
              <a:rPr lang="sv-SE" dirty="0" smtClean="0"/>
              <a:t> from Iran, Balkan…</a:t>
            </a:r>
          </a:p>
          <a:p>
            <a:r>
              <a:rPr lang="sv-SE" dirty="0" smtClean="0"/>
              <a:t>2010/11 </a:t>
            </a:r>
            <a:r>
              <a:rPr lang="sv-SE" dirty="0" err="1" smtClean="0"/>
              <a:t>biggest</a:t>
            </a:r>
            <a:r>
              <a:rPr lang="sv-SE" dirty="0" smtClean="0"/>
              <a:t> </a:t>
            </a:r>
            <a:r>
              <a:rPr lang="sv-SE" dirty="0" err="1" smtClean="0"/>
              <a:t>group</a:t>
            </a:r>
            <a:r>
              <a:rPr lang="sv-SE" dirty="0" smtClean="0"/>
              <a:t> from Iraq</a:t>
            </a:r>
          </a:p>
          <a:p>
            <a:r>
              <a:rPr lang="sv-SE" dirty="0" smtClean="0"/>
              <a:t>Coming </a:t>
            </a:r>
            <a:r>
              <a:rPr lang="sv-SE" dirty="0" err="1" smtClean="0"/>
              <a:t>more</a:t>
            </a:r>
            <a:r>
              <a:rPr lang="sv-SE" dirty="0" smtClean="0"/>
              <a:t> and </a:t>
            </a:r>
            <a:r>
              <a:rPr lang="sv-SE" dirty="0" err="1" smtClean="0"/>
              <a:t>more</a:t>
            </a:r>
            <a:r>
              <a:rPr lang="sv-SE" dirty="0" smtClean="0"/>
              <a:t> from Somalia</a:t>
            </a:r>
          </a:p>
          <a:p>
            <a:r>
              <a:rPr lang="sv-SE" dirty="0" err="1" smtClean="0"/>
              <a:t>We</a:t>
            </a:r>
            <a:r>
              <a:rPr lang="sv-SE" dirty="0" smtClean="0"/>
              <a:t> </a:t>
            </a:r>
            <a:r>
              <a:rPr lang="sv-SE" dirty="0" err="1" smtClean="0"/>
              <a:t>meet</a:t>
            </a:r>
            <a:r>
              <a:rPr lang="sv-SE" dirty="0" smtClean="0"/>
              <a:t> </a:t>
            </a:r>
            <a:r>
              <a:rPr lang="sv-SE" dirty="0" err="1" smtClean="0"/>
              <a:t>mostly</a:t>
            </a:r>
            <a:r>
              <a:rPr lang="sv-SE" dirty="0" smtClean="0"/>
              <a:t> </a:t>
            </a:r>
            <a:r>
              <a:rPr lang="sv-SE" dirty="0" err="1" smtClean="0"/>
              <a:t>hidden</a:t>
            </a:r>
            <a:r>
              <a:rPr lang="sv-SE" dirty="0" smtClean="0"/>
              <a:t> persons, </a:t>
            </a:r>
            <a:r>
              <a:rPr lang="sv-SE" dirty="0" err="1" smtClean="0"/>
              <a:t>rejected</a:t>
            </a:r>
            <a:r>
              <a:rPr lang="sv-SE" dirty="0" smtClean="0"/>
              <a:t> </a:t>
            </a:r>
            <a:r>
              <a:rPr lang="sv-SE" dirty="0" err="1" smtClean="0"/>
              <a:t>asylumseekers</a:t>
            </a:r>
            <a:endParaRPr lang="sv-SE" dirty="0" smtClean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40210759"/>
      </p:ext>
    </p:extLst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>
                <a:solidFill>
                  <a:schemeClr val="bg1"/>
                </a:solidFill>
              </a:rPr>
              <a:t>Speciel</a:t>
            </a:r>
            <a:r>
              <a:rPr lang="sv-SE" dirty="0" smtClean="0">
                <a:solidFill>
                  <a:schemeClr val="bg1"/>
                </a:solidFill>
              </a:rPr>
              <a:t> </a:t>
            </a:r>
            <a:r>
              <a:rPr lang="sv-SE" dirty="0" err="1" smtClean="0">
                <a:solidFill>
                  <a:schemeClr val="bg1"/>
                </a:solidFill>
              </a:rPr>
              <a:t>vulnurable</a:t>
            </a:r>
            <a:r>
              <a:rPr lang="sv-SE" dirty="0" smtClean="0">
                <a:solidFill>
                  <a:schemeClr val="bg1"/>
                </a:solidFill>
              </a:rPr>
              <a:t> </a:t>
            </a:r>
            <a:r>
              <a:rPr lang="sv-SE" dirty="0" err="1" smtClean="0">
                <a:solidFill>
                  <a:schemeClr val="bg1"/>
                </a:solidFill>
              </a:rPr>
              <a:t>groups</a:t>
            </a:r>
            <a:r>
              <a:rPr lang="sv-SE" dirty="0" smtClean="0">
                <a:solidFill>
                  <a:schemeClr val="bg1"/>
                </a:solidFill>
              </a:rPr>
              <a:t>: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4000" dirty="0" smtClean="0"/>
              <a:t>Children</a:t>
            </a:r>
          </a:p>
          <a:p>
            <a:r>
              <a:rPr lang="sv-SE" sz="4000" dirty="0" err="1" smtClean="0"/>
              <a:t>Women</a:t>
            </a:r>
            <a:endParaRPr lang="sv-SE" sz="4000" dirty="0" smtClean="0"/>
          </a:p>
          <a:p>
            <a:r>
              <a:rPr lang="sv-SE" sz="4000" dirty="0" err="1" smtClean="0"/>
              <a:t>Traumatizised</a:t>
            </a:r>
            <a:endParaRPr lang="sv-SE" sz="4000" dirty="0" smtClean="0"/>
          </a:p>
          <a:p>
            <a:r>
              <a:rPr lang="sv-SE" sz="4000" dirty="0" smtClean="0"/>
              <a:t>HBTQ</a:t>
            </a:r>
          </a:p>
          <a:p>
            <a:r>
              <a:rPr lang="sv-SE" sz="4000" dirty="0" err="1" smtClean="0"/>
              <a:t>Cronically</a:t>
            </a:r>
            <a:r>
              <a:rPr lang="sv-SE" sz="4000" dirty="0" smtClean="0"/>
              <a:t> </a:t>
            </a:r>
            <a:r>
              <a:rPr lang="sv-SE" sz="4000" dirty="0" err="1" smtClean="0"/>
              <a:t>ill</a:t>
            </a:r>
            <a:r>
              <a:rPr lang="sv-SE" sz="4000" dirty="0" smtClean="0"/>
              <a:t> persons</a:t>
            </a:r>
          </a:p>
          <a:p>
            <a:r>
              <a:rPr lang="sv-SE" sz="4000" dirty="0" smtClean="0"/>
              <a:t>Old </a:t>
            </a:r>
            <a:r>
              <a:rPr lang="sv-SE" sz="4000" dirty="0" err="1" smtClean="0"/>
              <a:t>people</a:t>
            </a:r>
            <a:endParaRPr lang="sv-SE" sz="4000" dirty="0" smtClean="0"/>
          </a:p>
          <a:p>
            <a:pPr marL="0" indent="0">
              <a:buNone/>
            </a:pP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1556014250"/>
      </p:ext>
    </p:extLst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6000" dirty="0" err="1" smtClean="0">
                <a:solidFill>
                  <a:schemeClr val="bg1"/>
                </a:solidFill>
              </a:rPr>
              <a:t>Volunteering</a:t>
            </a:r>
            <a:endParaRPr lang="sv-SE" sz="6000" dirty="0">
              <a:solidFill>
                <a:schemeClr val="bg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/>
              <a:t>Volunteers</a:t>
            </a:r>
            <a:r>
              <a:rPr lang="sv-SE" dirty="0" smtClean="0"/>
              <a:t> from different back-</a:t>
            </a:r>
            <a:r>
              <a:rPr lang="sv-SE" dirty="0" err="1" smtClean="0"/>
              <a:t>ground</a:t>
            </a:r>
            <a:r>
              <a:rPr lang="sv-SE" dirty="0" smtClean="0"/>
              <a:t> get </a:t>
            </a:r>
            <a:r>
              <a:rPr lang="sv-SE" dirty="0" err="1" smtClean="0"/>
              <a:t>more</a:t>
            </a:r>
            <a:r>
              <a:rPr lang="sv-SE" dirty="0" smtClean="0"/>
              <a:t> </a:t>
            </a:r>
            <a:r>
              <a:rPr lang="sv-SE" dirty="0" err="1" smtClean="0"/>
              <a:t>possibilities</a:t>
            </a:r>
            <a:r>
              <a:rPr lang="sv-SE" dirty="0" smtClean="0"/>
              <a:t>, </a:t>
            </a:r>
            <a:r>
              <a:rPr lang="sv-SE" dirty="0" err="1" smtClean="0"/>
              <a:t>training</a:t>
            </a:r>
            <a:r>
              <a:rPr lang="sv-SE" dirty="0" smtClean="0"/>
              <a:t>, </a:t>
            </a:r>
            <a:r>
              <a:rPr lang="sv-SE" dirty="0" err="1" smtClean="0"/>
              <a:t>contacts</a:t>
            </a:r>
            <a:r>
              <a:rPr lang="sv-SE" dirty="0" smtClean="0"/>
              <a:t>, </a:t>
            </a:r>
          </a:p>
          <a:p>
            <a:r>
              <a:rPr lang="sv-SE" dirty="0" err="1" smtClean="0"/>
              <a:t>Good</a:t>
            </a:r>
            <a:r>
              <a:rPr lang="sv-SE" dirty="0" smtClean="0"/>
              <a:t> </a:t>
            </a:r>
            <a:r>
              <a:rPr lang="sv-SE" dirty="0" err="1" smtClean="0"/>
              <a:t>example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others</a:t>
            </a:r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262387"/>
      </p:ext>
    </p:extLst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6600" dirty="0" smtClean="0">
                <a:solidFill>
                  <a:schemeClr val="bg1"/>
                </a:solidFill>
              </a:rPr>
              <a:t>A </a:t>
            </a:r>
            <a:r>
              <a:rPr lang="sv-SE" sz="6600" dirty="0" err="1" smtClean="0">
                <a:solidFill>
                  <a:schemeClr val="bg1"/>
                </a:solidFill>
              </a:rPr>
              <a:t>stone</a:t>
            </a:r>
            <a:r>
              <a:rPr lang="sv-SE" sz="6600" dirty="0" smtClean="0">
                <a:solidFill>
                  <a:schemeClr val="bg1"/>
                </a:solidFill>
              </a:rPr>
              <a:t> i the </a:t>
            </a:r>
            <a:r>
              <a:rPr lang="sv-SE" sz="6600" dirty="0" err="1" smtClean="0">
                <a:solidFill>
                  <a:schemeClr val="bg1"/>
                </a:solidFill>
              </a:rPr>
              <a:t>shoe</a:t>
            </a:r>
            <a:r>
              <a:rPr lang="sv-SE" sz="6600" dirty="0" smtClean="0">
                <a:solidFill>
                  <a:schemeClr val="bg1"/>
                </a:solidFill>
              </a:rPr>
              <a:t>…</a:t>
            </a:r>
            <a:endParaRPr lang="sv-SE" sz="6600" dirty="0">
              <a:solidFill>
                <a:schemeClr val="bg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5800" y="2492896"/>
            <a:ext cx="7772400" cy="3603104"/>
          </a:xfrm>
        </p:spPr>
        <p:txBody>
          <a:bodyPr/>
          <a:lstStyle/>
          <a:p>
            <a:pPr marL="0" indent="0">
              <a:buNone/>
            </a:pPr>
            <a:r>
              <a:rPr lang="sv-SE" sz="4800" dirty="0" smtClean="0"/>
              <a:t>The </a:t>
            </a:r>
            <a:r>
              <a:rPr lang="sv-SE" sz="4800" dirty="0" err="1" smtClean="0"/>
              <a:t>whole</a:t>
            </a:r>
            <a:r>
              <a:rPr lang="sv-SE" sz="4800" dirty="0" smtClean="0"/>
              <a:t> </a:t>
            </a:r>
            <a:r>
              <a:rPr lang="sv-SE" sz="4800" dirty="0" err="1" smtClean="0"/>
              <a:t>idea</a:t>
            </a:r>
            <a:r>
              <a:rPr lang="sv-SE" sz="4800" dirty="0" smtClean="0"/>
              <a:t> </a:t>
            </a:r>
            <a:r>
              <a:rPr lang="sv-SE" sz="4800" dirty="0" err="1" smtClean="0"/>
              <a:t>of</a:t>
            </a:r>
            <a:r>
              <a:rPr lang="sv-SE" sz="4800" dirty="0" smtClean="0"/>
              <a:t> a </a:t>
            </a:r>
            <a:r>
              <a:rPr lang="sv-SE" sz="4800" dirty="0" err="1" smtClean="0"/>
              <a:t>civilized</a:t>
            </a:r>
            <a:r>
              <a:rPr lang="sv-SE" sz="4800" dirty="0" smtClean="0"/>
              <a:t> </a:t>
            </a:r>
            <a:r>
              <a:rPr lang="sv-SE" sz="4800" dirty="0" err="1" smtClean="0"/>
              <a:t>society</a:t>
            </a:r>
            <a:r>
              <a:rPr lang="sv-SE" sz="4800" dirty="0" smtClean="0"/>
              <a:t> and </a:t>
            </a:r>
            <a:r>
              <a:rPr lang="sv-SE" sz="4800" dirty="0" err="1" smtClean="0"/>
              <a:t>what</a:t>
            </a:r>
            <a:r>
              <a:rPr lang="sv-SE" sz="4800" dirty="0" smtClean="0"/>
              <a:t> </a:t>
            </a:r>
            <a:r>
              <a:rPr lang="sv-SE" sz="4800" dirty="0" err="1" smtClean="0"/>
              <a:t>that</a:t>
            </a:r>
            <a:r>
              <a:rPr lang="sv-SE" sz="4800" dirty="0" smtClean="0"/>
              <a:t> </a:t>
            </a:r>
            <a:r>
              <a:rPr lang="sv-SE" sz="4800" dirty="0" err="1" smtClean="0"/>
              <a:t>means</a:t>
            </a:r>
            <a:r>
              <a:rPr lang="sv-SE" sz="4800" dirty="0" smtClean="0"/>
              <a:t>…</a:t>
            </a:r>
            <a:endParaRPr lang="sv-SE" sz="4800" dirty="0"/>
          </a:p>
        </p:txBody>
      </p:sp>
    </p:spTree>
    <p:extLst>
      <p:ext uri="{BB962C8B-B14F-4D97-AF65-F5344CB8AC3E}">
        <p14:creationId xmlns:p14="http://schemas.microsoft.com/office/powerpoint/2010/main" val="3897744996"/>
      </p:ext>
    </p:extLst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9600" dirty="0" err="1"/>
              <a:t>Conflicts</a:t>
            </a:r>
            <a:r>
              <a:rPr lang="sv-SE" sz="9600" dirty="0"/>
              <a:t> </a:t>
            </a:r>
            <a:r>
              <a:rPr lang="sv-SE" sz="9600" dirty="0" err="1"/>
              <a:t>are</a:t>
            </a:r>
            <a:r>
              <a:rPr lang="sv-SE" sz="9600" dirty="0"/>
              <a:t> rare…</a:t>
            </a:r>
            <a:endParaRPr lang="sv-SE" sz="9600" dirty="0" smtClean="0"/>
          </a:p>
        </p:txBody>
      </p:sp>
    </p:spTree>
    <p:extLst>
      <p:ext uri="{BB962C8B-B14F-4D97-AF65-F5344CB8AC3E}">
        <p14:creationId xmlns:p14="http://schemas.microsoft.com/office/powerpoint/2010/main" val="3878708613"/>
      </p:ext>
    </p:extLst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 descr="Skärmavbild 2011-02-14 kl. 21.48.2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9" b="18259"/>
          <a:stretch>
            <a:fillRect/>
          </a:stretch>
        </p:blipFill>
        <p:spPr>
          <a:xfrm>
            <a:off x="-252536" y="115888"/>
            <a:ext cx="9701114" cy="6742112"/>
          </a:xfrm>
        </p:spPr>
      </p:pic>
    </p:spTree>
    <p:extLst>
      <p:ext uri="{BB962C8B-B14F-4D97-AF65-F5344CB8AC3E}">
        <p14:creationId xmlns:p14="http://schemas.microsoft.com/office/powerpoint/2010/main" val="508674055"/>
      </p:ext>
    </p:extLst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1143000"/>
          </a:xfrm>
        </p:spPr>
        <p:txBody>
          <a:bodyPr/>
          <a:lstStyle/>
          <a:p>
            <a:pPr indent="25400"/>
            <a:r>
              <a:rPr lang="en-GB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Health care for asylum seekers and UM*</a:t>
            </a:r>
            <a:endParaRPr lang="en-GB" sz="6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8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848600" cy="5257800"/>
          </a:xfrm>
        </p:spPr>
        <p:txBody>
          <a:bodyPr anchor="ctr"/>
          <a:lstStyle/>
          <a:p>
            <a:pPr marL="376238" indent="-376238">
              <a:lnSpc>
                <a:spcPct val="90000"/>
              </a:lnSpc>
              <a:buFontTx/>
              <a:buNone/>
            </a:pPr>
            <a:r>
              <a:rPr lang="en-GB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Akut vård</a:t>
            </a:r>
          </a:p>
          <a:p>
            <a:pPr marL="376238" indent="-376238">
              <a:lnSpc>
                <a:spcPct val="90000"/>
              </a:lnSpc>
              <a:buFontTx/>
              <a:buNone/>
            </a:pPr>
            <a:r>
              <a:rPr lang="en-GB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”Vård som inte kan anstå” </a:t>
            </a:r>
            <a:r>
              <a:rPr lang="en-GB" sz="2800" i="1">
                <a:effectLst>
                  <a:outerShdw blurRad="38100" dist="38100" dir="2700000" algn="tl">
                    <a:srgbClr val="000000"/>
                  </a:outerShdw>
                </a:effectLst>
              </a:rPr>
              <a:t>—</a:t>
            </a:r>
            <a:r>
              <a:rPr lang="en-GB" sz="2800" i="1">
                <a:solidFill>
                  <a:srgbClr val="FFACB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asylsökande</a:t>
            </a:r>
            <a:endParaRPr lang="en-GB" sz="2800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76238" indent="-376238">
              <a:lnSpc>
                <a:spcPct val="90000"/>
              </a:lnSpc>
              <a:buFontTx/>
              <a:buNone/>
            </a:pPr>
            <a:r>
              <a:rPr lang="en-GB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Full egen betalning — </a:t>
            </a:r>
            <a:r>
              <a:rPr lang="en-GB" sz="2800" i="1">
                <a:solidFill>
                  <a:srgbClr val="FFACB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papperslösa</a:t>
            </a:r>
          </a:p>
          <a:p>
            <a:pPr marL="376238" indent="-376238" algn="just">
              <a:lnSpc>
                <a:spcPct val="90000"/>
              </a:lnSpc>
              <a:buFontTx/>
              <a:buNone/>
            </a:pPr>
            <a:endParaRPr lang="en-GB" sz="2800" u="sng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76238" indent="-376238" algn="just">
              <a:lnSpc>
                <a:spcPct val="90000"/>
              </a:lnSpc>
              <a:buFontTx/>
              <a:buNone/>
            </a:pPr>
            <a:r>
              <a:rPr lang="en-GB" sz="28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Barn &lt; 18 år:</a:t>
            </a:r>
            <a:endParaRPr lang="en-GB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76238" indent="-376238" algn="just">
              <a:lnSpc>
                <a:spcPct val="90000"/>
              </a:lnSpc>
              <a:buFontTx/>
              <a:buNone/>
            </a:pPr>
            <a:r>
              <a:rPr lang="en-GB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Samma sjukvård, tandvård och hälsovård som svenska barn</a:t>
            </a:r>
          </a:p>
          <a:p>
            <a:pPr marL="376238" indent="-376238" algn="just">
              <a:lnSpc>
                <a:spcPct val="90000"/>
              </a:lnSpc>
              <a:buFontTx/>
              <a:buNone/>
            </a:pPr>
            <a:r>
              <a:rPr lang="en-GB" sz="2800" i="1" u="sng">
                <a:solidFill>
                  <a:srgbClr val="FFACB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MEN</a:t>
            </a:r>
            <a:r>
              <a:rPr lang="en-GB" sz="2800" i="1">
                <a:solidFill>
                  <a:srgbClr val="FFACB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bara barn som tidigare varit asylsökande</a:t>
            </a:r>
            <a:endParaRPr lang="en-GB" sz="2400" i="1">
              <a:solidFill>
                <a:srgbClr val="FFACB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76238" indent="-376238">
              <a:lnSpc>
                <a:spcPct val="120000"/>
              </a:lnSpc>
              <a:buFontTx/>
              <a:buNone/>
            </a:pPr>
            <a:endParaRPr lang="sv-SE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76238" indent="-376238">
              <a:lnSpc>
                <a:spcPct val="120000"/>
              </a:lnSpc>
              <a:buFontTx/>
              <a:buNone/>
            </a:pPr>
            <a:r>
              <a:rPr lang="sv-SE" sz="2700">
                <a:effectLst>
                  <a:outerShdw blurRad="38100" dist="38100" dir="2700000" algn="tl">
                    <a:srgbClr val="000000"/>
                  </a:outerShdw>
                </a:effectLst>
              </a:rPr>
              <a:t>Sedan 2008: </a:t>
            </a:r>
            <a:r>
              <a:rPr lang="sv-SE" sz="2700" b="1">
                <a:effectLst>
                  <a:outerShdw blurRad="38100" dist="38100" dir="2700000" algn="tl">
                    <a:srgbClr val="000000"/>
                  </a:outerShdw>
                </a:effectLst>
              </a:rPr>
              <a:t>Lag (2008:344) om hälso- och sjukvård åt asylsökande m.fl.</a:t>
            </a:r>
            <a:endParaRPr lang="en-GB" sz="2800" b="1">
              <a:latin typeface="Verdana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61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5490" name="Rectangle 2"/>
          <p:cNvSpPr>
            <a:spLocks noChangeArrowheads="1"/>
          </p:cNvSpPr>
          <p:nvPr/>
        </p:nvSpPr>
        <p:spPr bwMode="auto">
          <a:xfrm>
            <a:off x="0" y="-152400"/>
            <a:ext cx="9144000" cy="152400"/>
          </a:xfrm>
          <a:prstGeom prst="rect">
            <a:avLst/>
          </a:prstGeom>
          <a:solidFill>
            <a:srgbClr val="248CB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1855492" name="Text Box 4"/>
          <p:cNvSpPr txBox="1">
            <a:spLocks noChangeArrowheads="1"/>
          </p:cNvSpPr>
          <p:nvPr/>
        </p:nvSpPr>
        <p:spPr bwMode="auto">
          <a:xfrm rot="-2521728">
            <a:off x="415925" y="2900363"/>
            <a:ext cx="21463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sv-SE" sz="2800" dirty="0">
                <a:solidFill>
                  <a:schemeClr val="bg1"/>
                </a:solidFill>
                <a:latin typeface="Times" charset="0"/>
              </a:rPr>
              <a:t>Flykting?</a:t>
            </a:r>
            <a:endParaRPr lang="sv-SE" dirty="0">
              <a:solidFill>
                <a:schemeClr val="bg1"/>
              </a:solidFill>
              <a:latin typeface="Times" charset="0"/>
            </a:endParaRPr>
          </a:p>
        </p:txBody>
      </p:sp>
      <p:sp>
        <p:nvSpPr>
          <p:cNvPr id="1855493" name="Text Box 5"/>
          <p:cNvSpPr txBox="1">
            <a:spLocks noChangeArrowheads="1"/>
          </p:cNvSpPr>
          <p:nvPr/>
        </p:nvSpPr>
        <p:spPr bwMode="auto">
          <a:xfrm rot="2330631">
            <a:off x="5954713" y="1981200"/>
            <a:ext cx="21796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sv-SE" sz="2800">
                <a:solidFill>
                  <a:schemeClr val="bg1"/>
                </a:solidFill>
                <a:latin typeface="Times" charset="0"/>
              </a:rPr>
              <a:t>Asylsökande?</a:t>
            </a:r>
            <a:endParaRPr lang="sv-SE">
              <a:solidFill>
                <a:schemeClr val="bg1"/>
              </a:solidFill>
              <a:latin typeface="Times" charset="0"/>
            </a:endParaRPr>
          </a:p>
        </p:txBody>
      </p:sp>
      <p:sp>
        <p:nvSpPr>
          <p:cNvPr id="1855494" name="Text Box 6"/>
          <p:cNvSpPr txBox="1">
            <a:spLocks noChangeArrowheads="1"/>
          </p:cNvSpPr>
          <p:nvPr/>
        </p:nvSpPr>
        <p:spPr bwMode="auto">
          <a:xfrm rot="2245916">
            <a:off x="592138" y="4408488"/>
            <a:ext cx="253365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sv-SE" sz="2800" dirty="0">
                <a:solidFill>
                  <a:schemeClr val="bg1"/>
                </a:solidFill>
                <a:latin typeface="Times" charset="0"/>
              </a:rPr>
              <a:t>Papperslös?</a:t>
            </a:r>
            <a:endParaRPr lang="sv-SE" dirty="0">
              <a:solidFill>
                <a:schemeClr val="bg1"/>
              </a:solidFill>
              <a:latin typeface="Times" charset="0"/>
            </a:endParaRPr>
          </a:p>
        </p:txBody>
      </p:sp>
      <p:sp>
        <p:nvSpPr>
          <p:cNvPr id="1855495" name="Text Box 7"/>
          <p:cNvSpPr txBox="1">
            <a:spLocks noChangeArrowheads="1"/>
          </p:cNvSpPr>
          <p:nvPr/>
        </p:nvSpPr>
        <p:spPr bwMode="auto">
          <a:xfrm rot="-21695936">
            <a:off x="2513013" y="671513"/>
            <a:ext cx="21161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sv-SE" sz="2800">
                <a:solidFill>
                  <a:schemeClr val="bg1"/>
                </a:solidFill>
                <a:latin typeface="Times" charset="0"/>
              </a:rPr>
              <a:t>Gömd?</a:t>
            </a:r>
            <a:endParaRPr lang="sv-SE">
              <a:solidFill>
                <a:schemeClr val="bg1"/>
              </a:solidFill>
              <a:latin typeface="Times" charset="0"/>
            </a:endParaRPr>
          </a:p>
        </p:txBody>
      </p:sp>
      <p:sp>
        <p:nvSpPr>
          <p:cNvPr id="1855496" name="Text Box 8"/>
          <p:cNvSpPr txBox="1">
            <a:spLocks noChangeArrowheads="1"/>
          </p:cNvSpPr>
          <p:nvPr/>
        </p:nvSpPr>
        <p:spPr bwMode="auto">
          <a:xfrm rot="-2811688">
            <a:off x="6266657" y="4483893"/>
            <a:ext cx="1250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sv-SE" sz="2800">
                <a:solidFill>
                  <a:schemeClr val="bg1"/>
                </a:solidFill>
                <a:latin typeface="Times" charset="0"/>
              </a:rPr>
              <a:t>Illegal?</a:t>
            </a:r>
            <a:endParaRPr lang="sv-SE">
              <a:solidFill>
                <a:schemeClr val="bg1"/>
              </a:solidFill>
              <a:latin typeface="Times" charset="0"/>
            </a:endParaRPr>
          </a:p>
        </p:txBody>
      </p:sp>
      <p:sp>
        <p:nvSpPr>
          <p:cNvPr id="1855497" name="Text Box 9"/>
          <p:cNvSpPr txBox="1">
            <a:spLocks noChangeArrowheads="1"/>
          </p:cNvSpPr>
          <p:nvPr/>
        </p:nvSpPr>
        <p:spPr bwMode="auto">
          <a:xfrm rot="-2521728">
            <a:off x="6919913" y="835025"/>
            <a:ext cx="10334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sv-SE" sz="2800">
                <a:solidFill>
                  <a:schemeClr val="bg1"/>
                </a:solidFill>
                <a:latin typeface="Times" charset="0"/>
              </a:rPr>
              <a:t>TUT?</a:t>
            </a:r>
            <a:endParaRPr lang="sv-SE">
              <a:solidFill>
                <a:schemeClr val="bg1"/>
              </a:solidFill>
              <a:latin typeface="Times" charset="0"/>
            </a:endParaRPr>
          </a:p>
        </p:txBody>
      </p:sp>
      <p:sp>
        <p:nvSpPr>
          <p:cNvPr id="1855498" name="Text Box 10"/>
          <p:cNvSpPr txBox="1">
            <a:spLocks noChangeArrowheads="1"/>
          </p:cNvSpPr>
          <p:nvPr/>
        </p:nvSpPr>
        <p:spPr bwMode="auto">
          <a:xfrm rot="8347266" flipV="1">
            <a:off x="1630363" y="3449638"/>
            <a:ext cx="16986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sv-SE" sz="2800" dirty="0">
                <a:solidFill>
                  <a:schemeClr val="bg1"/>
                </a:solidFill>
                <a:latin typeface="Times" charset="0"/>
              </a:rPr>
              <a:t>Avslag?</a:t>
            </a:r>
            <a:endParaRPr lang="sv-SE" dirty="0">
              <a:solidFill>
                <a:schemeClr val="bg1"/>
              </a:solidFill>
              <a:latin typeface="Times" charset="0"/>
            </a:endParaRPr>
          </a:p>
        </p:txBody>
      </p:sp>
      <p:sp>
        <p:nvSpPr>
          <p:cNvPr id="1855499" name="Rectangle 11"/>
          <p:cNvSpPr>
            <a:spLocks noChangeArrowheads="1"/>
          </p:cNvSpPr>
          <p:nvPr/>
        </p:nvSpPr>
        <p:spPr bwMode="auto">
          <a:xfrm>
            <a:off x="1187450" y="5079281"/>
            <a:ext cx="6769100" cy="146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sv-SE" sz="2800" dirty="0">
                <a:solidFill>
                  <a:schemeClr val="bg1"/>
                </a:solidFill>
                <a:latin typeface="Times" charset="0"/>
              </a:rPr>
              <a:t>Vittne i rättegång??    Offer för trafficking?</a:t>
            </a:r>
            <a:r>
              <a:rPr lang="sv-SE" sz="2800" dirty="0" smtClean="0">
                <a:solidFill>
                  <a:schemeClr val="bg1"/>
                </a:solidFill>
                <a:latin typeface="Times" charset="0"/>
              </a:rPr>
              <a:t>?</a:t>
            </a:r>
          </a:p>
          <a:p>
            <a:pPr algn="ctr">
              <a:defRPr/>
            </a:pPr>
            <a:r>
              <a:rPr lang="sv-SE" sz="2800" dirty="0" smtClean="0">
                <a:solidFill>
                  <a:schemeClr val="bg1"/>
                </a:solidFill>
                <a:latin typeface="Times" charset="0"/>
              </a:rPr>
              <a:t>Förvirring om status – kopplat till vårdmöjlighet?</a:t>
            </a:r>
            <a:r>
              <a:rPr lang="sv-SE" sz="3300" dirty="0" smtClean="0">
                <a:solidFill>
                  <a:schemeClr val="bg1"/>
                </a:solidFill>
                <a:latin typeface="Times" charset="0"/>
              </a:rPr>
              <a:t> </a:t>
            </a:r>
            <a:endParaRPr lang="sv-SE" sz="3300" dirty="0">
              <a:solidFill>
                <a:schemeClr val="bg1"/>
              </a:solidFill>
              <a:latin typeface="Times" charset="0"/>
            </a:endParaRPr>
          </a:p>
        </p:txBody>
      </p:sp>
      <p:sp>
        <p:nvSpPr>
          <p:cNvPr id="1855500" name="Rectangle 12"/>
          <p:cNvSpPr>
            <a:spLocks noChangeArrowheads="1"/>
          </p:cNvSpPr>
          <p:nvPr/>
        </p:nvSpPr>
        <p:spPr bwMode="auto">
          <a:xfrm>
            <a:off x="692150" y="1109663"/>
            <a:ext cx="2439988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sv-SE" sz="2800" dirty="0">
                <a:solidFill>
                  <a:schemeClr val="bg1"/>
                </a:solidFill>
                <a:latin typeface="Times" charset="0"/>
              </a:rPr>
              <a:t>EU-medborgare?</a:t>
            </a:r>
          </a:p>
        </p:txBody>
      </p:sp>
      <p:sp>
        <p:nvSpPr>
          <p:cNvPr id="1855501" name="Rectangle 13"/>
          <p:cNvSpPr>
            <a:spLocks noChangeArrowheads="1"/>
          </p:cNvSpPr>
          <p:nvPr/>
        </p:nvSpPr>
        <p:spPr bwMode="auto">
          <a:xfrm>
            <a:off x="6300788" y="3030538"/>
            <a:ext cx="2374900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sv-SE" sz="2700" dirty="0">
                <a:solidFill>
                  <a:schemeClr val="bg1"/>
                </a:solidFill>
                <a:latin typeface="Times" charset="0"/>
              </a:rPr>
              <a:t>   &gt; eller &lt; 18år?</a:t>
            </a:r>
          </a:p>
        </p:txBody>
      </p:sp>
      <p:sp>
        <p:nvSpPr>
          <p:cNvPr id="1855502" name="Rectangle 14"/>
          <p:cNvSpPr>
            <a:spLocks noChangeArrowheads="1"/>
          </p:cNvSpPr>
          <p:nvPr/>
        </p:nvSpPr>
        <p:spPr bwMode="auto">
          <a:xfrm>
            <a:off x="0" y="128588"/>
            <a:ext cx="914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sv-SE" sz="2800">
                <a:solidFill>
                  <a:schemeClr val="bg1"/>
                </a:solidFill>
                <a:latin typeface="Times" charset="0"/>
              </a:rPr>
              <a:t>Papperslös? Undocumented Migrant? Irreguljär? Overstayer?</a:t>
            </a:r>
            <a:endParaRPr lang="sv-SE" sz="2500">
              <a:solidFill>
                <a:schemeClr val="bg1"/>
              </a:solidFill>
              <a:latin typeface="Times" charset="0"/>
            </a:endParaRPr>
          </a:p>
        </p:txBody>
      </p:sp>
      <p:pic>
        <p:nvPicPr>
          <p:cNvPr id="2" name="Bildobjekt 1" descr="Skärmavbild 2011-02-14 kl. 20.54.09.png"/>
          <p:cNvPicPr>
            <a:picLocks noChangeAspect="1"/>
          </p:cNvPicPr>
          <p:nvPr/>
        </p:nvPicPr>
        <p:blipFill>
          <a:blip r:embed="rId3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980728"/>
            <a:ext cx="4104456" cy="43204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36515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918648" cy="6059760"/>
          </a:xfrm>
        </p:spPr>
        <p:txBody>
          <a:bodyPr/>
          <a:lstStyle/>
          <a:p>
            <a:r>
              <a:rPr lang="sv-SE" sz="8000" dirty="0" smtClean="0">
                <a:solidFill>
                  <a:schemeClr val="bg1"/>
                </a:solidFill>
              </a:rPr>
              <a:t>To live </a:t>
            </a:r>
            <a:r>
              <a:rPr lang="sv-SE" sz="8000" dirty="0" err="1" smtClean="0">
                <a:solidFill>
                  <a:schemeClr val="bg1"/>
                </a:solidFill>
              </a:rPr>
              <a:t>hidden</a:t>
            </a:r>
            <a:r>
              <a:rPr lang="sv-SE" sz="8000" dirty="0" smtClean="0">
                <a:solidFill>
                  <a:schemeClr val="bg1"/>
                </a:solidFill>
              </a:rPr>
              <a:t/>
            </a:r>
            <a:br>
              <a:rPr lang="sv-SE" sz="8000" dirty="0" smtClean="0">
                <a:solidFill>
                  <a:schemeClr val="bg1"/>
                </a:solidFill>
              </a:rPr>
            </a:br>
            <a:r>
              <a:rPr lang="sv-SE" sz="8000" dirty="0">
                <a:solidFill>
                  <a:schemeClr val="bg1"/>
                </a:solidFill>
              </a:rPr>
              <a:t>-</a:t>
            </a:r>
            <a:r>
              <a:rPr lang="sv-SE" sz="8000" dirty="0" smtClean="0">
                <a:solidFill>
                  <a:schemeClr val="bg1"/>
                </a:solidFill>
              </a:rPr>
              <a:t> is not </a:t>
            </a:r>
            <a:r>
              <a:rPr lang="sv-SE" sz="8000" dirty="0" err="1" smtClean="0">
                <a:solidFill>
                  <a:schemeClr val="bg1"/>
                </a:solidFill>
              </a:rPr>
              <a:t>to</a:t>
            </a:r>
            <a:r>
              <a:rPr lang="sv-SE" sz="8000" dirty="0" smtClean="0">
                <a:solidFill>
                  <a:schemeClr val="bg1"/>
                </a:solidFill>
              </a:rPr>
              <a:t> live.</a:t>
            </a:r>
            <a:endParaRPr lang="sv-SE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832804"/>
      </p:ext>
    </p:extLst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5400" dirty="0" err="1" smtClean="0">
                <a:solidFill>
                  <a:schemeClr val="bg1"/>
                </a:solidFill>
              </a:rPr>
              <a:t>Networks</a:t>
            </a:r>
            <a:r>
              <a:rPr lang="sv-SE" sz="5400" dirty="0" smtClean="0">
                <a:solidFill>
                  <a:schemeClr val="bg1"/>
                </a:solidFill>
              </a:rPr>
              <a:t> for </a:t>
            </a:r>
            <a:r>
              <a:rPr lang="sv-SE" sz="5400" dirty="0" err="1" smtClean="0">
                <a:solidFill>
                  <a:schemeClr val="bg1"/>
                </a:solidFill>
              </a:rPr>
              <a:t>giving</a:t>
            </a:r>
            <a:r>
              <a:rPr lang="sv-SE" sz="5400" dirty="0" smtClean="0">
                <a:solidFill>
                  <a:schemeClr val="bg1"/>
                </a:solidFill>
              </a:rPr>
              <a:t> </a:t>
            </a:r>
            <a:br>
              <a:rPr lang="sv-SE" sz="5400" dirty="0" smtClean="0">
                <a:solidFill>
                  <a:schemeClr val="bg1"/>
                </a:solidFill>
              </a:rPr>
            </a:br>
            <a:r>
              <a:rPr lang="sv-SE" sz="5400" dirty="0" err="1" smtClean="0">
                <a:solidFill>
                  <a:schemeClr val="bg1"/>
                </a:solidFill>
              </a:rPr>
              <a:t>health</a:t>
            </a:r>
            <a:r>
              <a:rPr lang="sv-SE" sz="5400" dirty="0" smtClean="0">
                <a:solidFill>
                  <a:schemeClr val="bg1"/>
                </a:solidFill>
              </a:rPr>
              <a:t> </a:t>
            </a:r>
            <a:r>
              <a:rPr lang="sv-SE" sz="5400" dirty="0" err="1" smtClean="0">
                <a:solidFill>
                  <a:schemeClr val="bg1"/>
                </a:solidFill>
              </a:rPr>
              <a:t>care</a:t>
            </a:r>
            <a:r>
              <a:rPr lang="sv-SE" sz="5400" dirty="0" smtClean="0">
                <a:solidFill>
                  <a:schemeClr val="bg1"/>
                </a:solidFill>
              </a:rPr>
              <a:t> for UM</a:t>
            </a:r>
            <a:endParaRPr lang="sv-SE" sz="5400" dirty="0">
              <a:solidFill>
                <a:schemeClr val="bg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 smtClean="0"/>
          </a:p>
          <a:p>
            <a:r>
              <a:rPr lang="sv-SE" dirty="0" smtClean="0"/>
              <a:t>7 </a:t>
            </a:r>
            <a:r>
              <a:rPr lang="sv-SE" dirty="0" err="1" smtClean="0"/>
              <a:t>places</a:t>
            </a:r>
            <a:r>
              <a:rPr lang="sv-SE" dirty="0" smtClean="0"/>
              <a:t> in Sweden </a:t>
            </a:r>
          </a:p>
          <a:p>
            <a:endParaRPr lang="sv-SE" dirty="0"/>
          </a:p>
          <a:p>
            <a:r>
              <a:rPr lang="sv-SE" dirty="0" smtClean="0"/>
              <a:t>Oslo jan 2009</a:t>
            </a:r>
          </a:p>
          <a:p>
            <a:endParaRPr lang="sv-SE" dirty="0" smtClean="0"/>
          </a:p>
          <a:p>
            <a:r>
              <a:rPr lang="sv-SE" dirty="0" smtClean="0"/>
              <a:t>Helsingfors vintern 2010/11</a:t>
            </a:r>
          </a:p>
          <a:p>
            <a:endParaRPr lang="sv-SE" dirty="0" smtClean="0"/>
          </a:p>
          <a:p>
            <a:r>
              <a:rPr lang="sv-SE" dirty="0" smtClean="0"/>
              <a:t>Köpenhamn augusti 2011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16978627"/>
      </p:ext>
    </p:extLst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>
                <a:solidFill>
                  <a:schemeClr val="bg1"/>
                </a:solidFill>
              </a:rPr>
              <a:t>Mostly</a:t>
            </a:r>
            <a:r>
              <a:rPr lang="sv-SE" dirty="0" smtClean="0">
                <a:solidFill>
                  <a:schemeClr val="bg1"/>
                </a:solidFill>
              </a:rPr>
              <a:t> </a:t>
            </a:r>
            <a:r>
              <a:rPr lang="sv-SE" dirty="0" err="1" smtClean="0">
                <a:solidFill>
                  <a:schemeClr val="bg1"/>
                </a:solidFill>
              </a:rPr>
              <a:t>primary</a:t>
            </a:r>
            <a:r>
              <a:rPr lang="sv-SE" dirty="0" smtClean="0">
                <a:solidFill>
                  <a:schemeClr val="bg1"/>
                </a:solidFill>
              </a:rPr>
              <a:t> </a:t>
            </a:r>
            <a:r>
              <a:rPr lang="sv-SE" dirty="0" err="1" smtClean="0">
                <a:solidFill>
                  <a:schemeClr val="bg1"/>
                </a:solidFill>
              </a:rPr>
              <a:t>care</a:t>
            </a:r>
            <a:r>
              <a:rPr lang="sv-SE" dirty="0" smtClean="0">
                <a:solidFill>
                  <a:schemeClr val="bg1"/>
                </a:solidFill>
              </a:rPr>
              <a:t> patients…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2800" dirty="0" err="1" smtClean="0"/>
              <a:t>But</a:t>
            </a:r>
            <a:r>
              <a:rPr lang="sv-SE" sz="2800" dirty="0" smtClean="0"/>
              <a:t> </a:t>
            </a:r>
            <a:r>
              <a:rPr lang="sv-SE" sz="2800" dirty="0" err="1" smtClean="0"/>
              <a:t>also</a:t>
            </a:r>
            <a:r>
              <a:rPr lang="sv-SE" sz="2800" dirty="0" smtClean="0"/>
              <a:t> </a:t>
            </a:r>
          </a:p>
          <a:p>
            <a:r>
              <a:rPr lang="sv-SE" sz="2800" dirty="0" err="1"/>
              <a:t>E</a:t>
            </a:r>
            <a:r>
              <a:rPr lang="sv-SE" sz="2800" dirty="0" err="1" smtClean="0"/>
              <a:t>mergancy</a:t>
            </a:r>
            <a:r>
              <a:rPr lang="sv-SE" sz="2800" dirty="0" smtClean="0"/>
              <a:t> </a:t>
            </a:r>
            <a:r>
              <a:rPr lang="sv-SE" sz="2800" dirty="0" err="1" smtClean="0"/>
              <a:t>cases</a:t>
            </a:r>
            <a:r>
              <a:rPr lang="sv-SE" sz="2800" dirty="0" smtClean="0"/>
              <a:t>, </a:t>
            </a:r>
            <a:r>
              <a:rPr lang="sv-SE" sz="2800" dirty="0" err="1" smtClean="0"/>
              <a:t>serious</a:t>
            </a:r>
            <a:r>
              <a:rPr lang="sv-SE" sz="2800" dirty="0" smtClean="0"/>
              <a:t> </a:t>
            </a:r>
            <a:r>
              <a:rPr lang="sv-SE" sz="2800" dirty="0" err="1" smtClean="0"/>
              <a:t>infections</a:t>
            </a:r>
            <a:endParaRPr lang="sv-SE" sz="2800" dirty="0" smtClean="0"/>
          </a:p>
          <a:p>
            <a:r>
              <a:rPr lang="sv-SE" sz="2800" dirty="0" smtClean="0"/>
              <a:t>Pregnant </a:t>
            </a:r>
            <a:r>
              <a:rPr lang="sv-SE" sz="2800" dirty="0" err="1" smtClean="0"/>
              <a:t>women</a:t>
            </a:r>
            <a:r>
              <a:rPr lang="sv-SE" sz="2800" dirty="0" smtClean="0"/>
              <a:t>, </a:t>
            </a:r>
            <a:r>
              <a:rPr lang="sv-SE" sz="2800" dirty="0" err="1" smtClean="0"/>
              <a:t>gynecological</a:t>
            </a:r>
            <a:r>
              <a:rPr lang="sv-SE" sz="2800" dirty="0" smtClean="0"/>
              <a:t> problems</a:t>
            </a:r>
          </a:p>
          <a:p>
            <a:r>
              <a:rPr lang="sv-SE" sz="2800" dirty="0" err="1" smtClean="0"/>
              <a:t>Fysically</a:t>
            </a:r>
            <a:r>
              <a:rPr lang="sv-SE" sz="2800" dirty="0" smtClean="0"/>
              <a:t> </a:t>
            </a:r>
            <a:r>
              <a:rPr lang="sv-SE" sz="2800" dirty="0" err="1" smtClean="0"/>
              <a:t>wonded</a:t>
            </a:r>
            <a:r>
              <a:rPr lang="sv-SE" sz="2800" dirty="0" smtClean="0"/>
              <a:t> persons, from </a:t>
            </a:r>
            <a:r>
              <a:rPr lang="sv-SE" sz="2800" dirty="0" err="1" smtClean="0"/>
              <a:t>war</a:t>
            </a:r>
            <a:r>
              <a:rPr lang="sv-SE" sz="2800" dirty="0" smtClean="0"/>
              <a:t>, </a:t>
            </a:r>
            <a:r>
              <a:rPr lang="sv-SE" sz="2800" dirty="0" err="1" smtClean="0"/>
              <a:t>violence</a:t>
            </a:r>
            <a:r>
              <a:rPr lang="sv-SE" sz="2800" dirty="0" smtClean="0"/>
              <a:t>…</a:t>
            </a:r>
          </a:p>
          <a:p>
            <a:r>
              <a:rPr lang="sv-SE" sz="2800" dirty="0" err="1" smtClean="0"/>
              <a:t>Traumatised</a:t>
            </a:r>
            <a:r>
              <a:rPr lang="sv-SE" sz="2800" dirty="0" smtClean="0"/>
              <a:t>, </a:t>
            </a:r>
            <a:r>
              <a:rPr lang="sv-SE" sz="2800" dirty="0" err="1" smtClean="0"/>
              <a:t>tortured</a:t>
            </a:r>
            <a:r>
              <a:rPr lang="sv-SE" sz="2800" dirty="0" smtClean="0"/>
              <a:t>, </a:t>
            </a:r>
            <a:r>
              <a:rPr lang="sv-SE" sz="2800" dirty="0" err="1" smtClean="0"/>
              <a:t>raped</a:t>
            </a:r>
            <a:r>
              <a:rPr lang="sv-SE" sz="2800" dirty="0" smtClean="0"/>
              <a:t> human </a:t>
            </a:r>
            <a:r>
              <a:rPr lang="sv-SE" sz="2800" dirty="0" err="1" smtClean="0"/>
              <a:t>beeings</a:t>
            </a:r>
            <a:endParaRPr lang="sv-SE" sz="2800" dirty="0" smtClean="0"/>
          </a:p>
          <a:p>
            <a:r>
              <a:rPr lang="sv-SE" sz="2800" dirty="0" err="1" smtClean="0"/>
              <a:t>People</a:t>
            </a:r>
            <a:r>
              <a:rPr lang="sv-SE" sz="2800" dirty="0" smtClean="0"/>
              <a:t> </a:t>
            </a:r>
            <a:r>
              <a:rPr lang="sv-SE" sz="2800" dirty="0" err="1" smtClean="0"/>
              <a:t>with</a:t>
            </a:r>
            <a:r>
              <a:rPr lang="sv-SE" sz="2800" dirty="0" smtClean="0"/>
              <a:t> </a:t>
            </a:r>
            <a:r>
              <a:rPr lang="sv-SE" sz="2800" dirty="0" err="1" smtClean="0"/>
              <a:t>contagious</a:t>
            </a:r>
            <a:r>
              <a:rPr lang="sv-SE" sz="2800" dirty="0" smtClean="0"/>
              <a:t> problems</a:t>
            </a:r>
          </a:p>
          <a:p>
            <a:r>
              <a:rPr lang="sv-SE" sz="2800" dirty="0" err="1" smtClean="0"/>
              <a:t>Cronical</a:t>
            </a:r>
            <a:r>
              <a:rPr lang="sv-SE" sz="2800" dirty="0" smtClean="0"/>
              <a:t> like diabetes, </a:t>
            </a:r>
            <a:r>
              <a:rPr lang="sv-SE" sz="2800" dirty="0" err="1" smtClean="0"/>
              <a:t>asthma</a:t>
            </a:r>
            <a:r>
              <a:rPr lang="sv-SE" sz="2800" dirty="0" smtClean="0"/>
              <a:t>, </a:t>
            </a:r>
            <a:r>
              <a:rPr lang="sv-SE" sz="2800" dirty="0" err="1" smtClean="0"/>
              <a:t>high</a:t>
            </a:r>
            <a:r>
              <a:rPr lang="sv-SE" sz="2800" dirty="0" smtClean="0"/>
              <a:t> </a:t>
            </a:r>
            <a:r>
              <a:rPr lang="sv-SE" sz="2800" dirty="0" err="1" smtClean="0"/>
              <a:t>blood</a:t>
            </a:r>
            <a:r>
              <a:rPr lang="sv-SE" sz="2800" dirty="0" smtClean="0"/>
              <a:t> </a:t>
            </a:r>
            <a:r>
              <a:rPr lang="sv-SE" sz="2800" dirty="0" err="1" smtClean="0"/>
              <a:t>pressure</a:t>
            </a:r>
            <a:r>
              <a:rPr lang="sv-SE" sz="2800" dirty="0" smtClean="0"/>
              <a:t>, </a:t>
            </a:r>
          </a:p>
          <a:p>
            <a:r>
              <a:rPr lang="sv-SE" sz="2800" dirty="0" err="1" smtClean="0"/>
              <a:t>Teeth</a:t>
            </a:r>
            <a:r>
              <a:rPr lang="sv-SE" sz="2800" dirty="0" smtClean="0"/>
              <a:t> </a:t>
            </a:r>
            <a:r>
              <a:rPr lang="sv-SE" sz="2800" dirty="0" err="1" smtClean="0"/>
              <a:t>ace</a:t>
            </a:r>
            <a:r>
              <a:rPr lang="sv-SE" sz="2800" dirty="0" smtClean="0"/>
              <a:t> … </a:t>
            </a:r>
          </a:p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73777578"/>
      </p:ext>
    </p:extLst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om">
  <a:themeElements>
    <a:clrScheme name="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om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dobe Garamond Pro Italic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dobe Garamond Pro Italic" charset="0"/>
            <a:ea typeface="ＭＳ Ｐゴシック" charset="0"/>
          </a:defRPr>
        </a:defPPr>
      </a:lstStyle>
    </a:lnDef>
  </a:objectDefaults>
  <a:extraClrSchemeLst>
    <a:extraClrScheme>
      <a:clrScheme name="To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18888</TotalTime>
  <Words>754</Words>
  <Application>Microsoft Macintosh PowerPoint</Application>
  <PresentationFormat>Skjermfremvisning (4:3)</PresentationFormat>
  <Paragraphs>176</Paragraphs>
  <Slides>30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30</vt:i4>
      </vt:variant>
    </vt:vector>
  </HeadingPairs>
  <TitlesOfParts>
    <vt:vector size="31" baseType="lpstr">
      <vt:lpstr>Tom</vt:lpstr>
      <vt:lpstr>Heros, Helsingfors 120329 Vård för papperslösa m.m.   </vt:lpstr>
      <vt:lpstr>Simple mathematics</vt:lpstr>
      <vt:lpstr>A stone i the shoe…</vt:lpstr>
      <vt:lpstr>PowerPoint-presentasjon</vt:lpstr>
      <vt:lpstr>Health care for asylum seekers and UM*</vt:lpstr>
      <vt:lpstr>PowerPoint-presentasjon</vt:lpstr>
      <vt:lpstr>To live hidden - is not to live.</vt:lpstr>
      <vt:lpstr>Networks for giving  health care for UM</vt:lpstr>
      <vt:lpstr>Mostly primary care patients…</vt:lpstr>
      <vt:lpstr>PowerPoint-presentasjon</vt:lpstr>
      <vt:lpstr>PowerPoint-presentasjon</vt:lpstr>
      <vt:lpstr>PowerPoint-presentasjon</vt:lpstr>
      <vt:lpstr>Sweden do not give health care to UM after needs, scientifically nor on equal basis. How is that according to:  - The Humanitarian idéa?  - Ethics of the health care? - The Human Rights? - Public Health issues? </vt:lpstr>
      <vt:lpstr>PowerPoint-presentasjon</vt:lpstr>
      <vt:lpstr>PowerPoint-presentasjon</vt:lpstr>
      <vt:lpstr>Work to get patients in the regular health care …</vt:lpstr>
      <vt:lpstr>PowerPoint-presentasjon</vt:lpstr>
      <vt:lpstr>PowerPoint-presentasjon</vt:lpstr>
      <vt:lpstr>Rosengrenska since 1998</vt:lpstr>
      <vt:lpstr>Since March 2004 </vt:lpstr>
      <vt:lpstr>The church situation at that time</vt:lpstr>
      <vt:lpstr>How to meet challenges</vt:lpstr>
      <vt:lpstr>At the same time:</vt:lpstr>
      <vt:lpstr>Everyone  does  what he/she  is good at</vt:lpstr>
      <vt:lpstr>But there are also  other values…</vt:lpstr>
      <vt:lpstr>We also use it as</vt:lpstr>
      <vt:lpstr>A Changing World</vt:lpstr>
      <vt:lpstr>Speciel vulnurable groups:</vt:lpstr>
      <vt:lpstr>Volunteering</vt:lpstr>
      <vt:lpstr>PowerPoint-presentasjon</vt:lpstr>
    </vt:vector>
  </TitlesOfParts>
  <Company>Rosengrenska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Sjukvård för papperslösa</dc:title>
  <dc:creator>Anne Sjögren</dc:creator>
  <cp:keywords/>
  <cp:lastModifiedBy>Helena Schmidt</cp:lastModifiedBy>
  <cp:revision>201</cp:revision>
  <cp:lastPrinted>2010-12-13T08:01:30Z</cp:lastPrinted>
  <dcterms:created xsi:type="dcterms:W3CDTF">2010-09-23T20:03:17Z</dcterms:created>
  <dcterms:modified xsi:type="dcterms:W3CDTF">2012-04-26T12:54:24Z</dcterms:modified>
</cp:coreProperties>
</file>